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63" r:id="rId3"/>
  </p:sldMasterIdLst>
  <p:sldIdLst>
    <p:sldId id="257" r:id="rId4"/>
    <p:sldId id="261" r:id="rId5"/>
    <p:sldId id="268" r:id="rId6"/>
    <p:sldId id="262" r:id="rId7"/>
    <p:sldId id="263" r:id="rId8"/>
    <p:sldId id="264" r:id="rId9"/>
    <p:sldId id="270" r:id="rId10"/>
    <p:sldId id="265" r:id="rId11"/>
    <p:sldId id="269" r:id="rId12"/>
    <p:sldId id="266" r:id="rId13"/>
    <p:sldId id="267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8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8"/>
    <p:restoredTop sz="96327"/>
  </p:normalViewPr>
  <p:slideViewPr>
    <p:cSldViewPr snapToGrid="0" snapToObjects="1">
      <p:cViewPr varScale="1">
        <p:scale>
          <a:sx n="162" d="100"/>
          <a:sy n="162" d="100"/>
        </p:scale>
        <p:origin x="202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27AB9EE-710B-1447-85B8-DAB34CD1E0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0250" y="5755711"/>
            <a:ext cx="7886700" cy="576198"/>
          </a:xfrm>
          <a:prstGeom prst="rect">
            <a:avLst/>
          </a:prstGeom>
        </p:spPr>
        <p:txBody>
          <a:bodyPr/>
          <a:lstStyle>
            <a:lvl1pPr>
              <a:defRPr sz="3500" b="1" i="0">
                <a:solidFill>
                  <a:srgbClr val="4C488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212C8-E1D8-7043-B30C-3DB1A0B2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78B9F-F5E6-4182-9E38-CECE87F3C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E2098-3631-437C-B9A0-D78B9EF0E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B8EF9-3B60-4086-A0D5-5A0C02E51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8F06-601F-414A-B6A9-E91CAAD325CE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F3189-FECA-4EF8-8164-8B0783004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C117A-E94A-411B-B04B-090DDF52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5D1-5882-4B97-BE9F-599B72EBB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95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786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EE11B20-24F3-8449-95B8-A2EEDC8BA4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28A62-5946-264B-954D-5CBFC7864A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B0958A19-C1E5-8946-A479-F58133D78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52" y="158446"/>
            <a:ext cx="7886700" cy="900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1059DD-BA96-414E-BC96-E9B1CDECB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551" y="1531262"/>
            <a:ext cx="8189673" cy="4362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025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i="0" kern="1200">
          <a:solidFill>
            <a:srgbClr val="4C488B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1" i="0" kern="1200">
          <a:solidFill>
            <a:schemeClr val="tx1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6A90C04-77DA-2741-96A0-49A38FFA00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17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i="0" kern="1200">
          <a:solidFill>
            <a:srgbClr val="4C488B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1" i="0" kern="1200">
          <a:solidFill>
            <a:schemeClr val="tx1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x.essex.ac.uk/@essex/)" TargetMode="External"/><Relationship Id="rId2" Type="http://schemas.openxmlformats.org/officeDocument/2006/relationships/hyperlink" Target="https://esrc.ukri.org/files/skills-and-careers/doctoral-training/postgraduate-funding-guide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ukri.org/files/legacy/ros/studentship-faq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C49CE-9C5D-2446-91AB-A943098A9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50" y="5552902"/>
            <a:ext cx="8560452" cy="914400"/>
          </a:xfrm>
        </p:spPr>
        <p:txBody>
          <a:bodyPr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Managing your SeNSS studentship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23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C0DC3-ACF9-434A-86FD-50D6CC68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does RTSG not cover?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0859B-52CA-4E70-BF04-962BA02C3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551" y="1205346"/>
            <a:ext cx="8189673" cy="4638501"/>
          </a:xfrm>
        </p:spPr>
        <p:txBody>
          <a:bodyPr>
            <a:normAutofit/>
          </a:bodyPr>
          <a:lstStyle/>
          <a:p>
            <a:pPr lvl="2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Laptops (and other similar equipment)</a:t>
            </a:r>
          </a:p>
          <a:p>
            <a:pPr lvl="3"/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If you are given exceptional permission to purchase equipment, where it costs more than £200, you must return it to SeNSS at the end of your studentship </a:t>
            </a:r>
          </a:p>
          <a:p>
            <a:pPr lvl="2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 buy other standard equipment that your university should provide</a:t>
            </a:r>
          </a:p>
          <a:p>
            <a:pPr lvl="2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Stationary</a:t>
            </a:r>
          </a:p>
          <a:p>
            <a:pPr lvl="2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Books and journals available through your university</a:t>
            </a:r>
          </a:p>
          <a:p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688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6C16A-9856-4F19-B743-4B3FEFA7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do I apply for RTSG funds?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96CD5-F98D-45EF-A48F-1F552C360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an application form, setting out what you plan to spend money on, and how much,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at least two weeks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before you need to spend it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Get your supervisor to support your application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Send your application to your Administrative Lead for approval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Administrative Lead can approve it if it is for less than £750 p.a. or £3,500 across your studentship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you have applied for more than £750 in a single year, or more than £3,500 across your studentship, SeNSS must approve this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Do not spend any money before your application has been approved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Once you have spent your funds, provide receipts to Admin Lead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 keep record of funds spent, but advise you to keep your own records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475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923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F238B-CD38-432A-A24D-936566E62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does your studentship entitle you to?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7FFEE-CE04-49DC-B172-765F12D26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552" y="1302589"/>
            <a:ext cx="8189672" cy="4261449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37.5 hours paid research time per week for 48 weeks p.a.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 weeks paid holiday p.a.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Paid sickness absence if you are able to provide a medical certificate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opportunity to apply for additional funding for:</a:t>
            </a:r>
          </a:p>
          <a:p>
            <a:pPr lvl="2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Research training support costs</a:t>
            </a:r>
          </a:p>
          <a:p>
            <a:pPr lvl="2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Language training extensions </a:t>
            </a:r>
          </a:p>
          <a:p>
            <a:pPr lvl="2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UK based and overseas fieldwork</a:t>
            </a:r>
          </a:p>
          <a:p>
            <a:pPr lvl="2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Overseas institutional visit funding, placements</a:t>
            </a:r>
          </a:p>
          <a:p>
            <a:pPr lvl="2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Student-led cohort and training events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Additional funding available to you only during your funded award period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Access to many training opportunities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One year unfunded to complete writing up your thesis (pro-rata part-time)</a:t>
            </a:r>
          </a:p>
          <a:p>
            <a:pPr algn="ctr"/>
            <a:endParaRPr lang="en-GB" sz="4000" b="0" dirty="0"/>
          </a:p>
        </p:txBody>
      </p:sp>
    </p:spTree>
    <p:extLst>
      <p:ext uri="{BB962C8B-B14F-4D97-AF65-F5344CB8AC3E}">
        <p14:creationId xmlns:p14="http://schemas.microsoft.com/office/powerpoint/2010/main" val="331776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57176-B7E4-4599-B1BD-25A3CDC26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long does your studentship last?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A1394-2A4D-4255-9371-F6FE481E1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163" y="1022465"/>
            <a:ext cx="8189673" cy="4813069"/>
          </a:xfrm>
        </p:spPr>
        <p:txBody>
          <a:bodyPr>
            <a:normAutofit/>
          </a:bodyPr>
          <a:lstStyle/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will have been awarded a funded studentship for a certain length of time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 certain circumstances, you are entitled to, or can apply for, extensions to that funded period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ESRC will not fund a studentship for more than 5 years (or 10 years pro-rata for part-time students)</a:t>
            </a:r>
          </a:p>
          <a:p>
            <a:pPr marL="457200" lvl="1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Can my studentship be extended?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Difficult language training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Overseas institutional visits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Parental leave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Sickness absence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Impact of COVID-19, if this cannot be mitigated</a:t>
            </a:r>
          </a:p>
          <a:p>
            <a:pPr marL="457200" lvl="1" indent="0">
              <a:buNone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1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D809E-2CB6-4743-B83F-C545CBD6D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B0E7B-B7BC-494B-9407-034877E98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Your responsibilities as a SeNSS ESRC-funded student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97808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261D9-098A-424D-BDDE-B9AEF2387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52" y="158445"/>
            <a:ext cx="7886700" cy="127353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Your responsibilities as a SeNSS ESRC-funded student</a:t>
            </a:r>
            <a:br>
              <a:rPr lang="en-GB" sz="3600" dirty="0"/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CC3AB-C20B-4024-A41E-39E78A61A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551" y="1205346"/>
            <a:ext cx="8189673" cy="485463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Comply with all </a:t>
            </a:r>
            <a:r>
              <a:rPr lang="en-GB" sz="2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hlinkClick r:id="rId2"/>
              </a:rPr>
              <a:t>ESRC rules</a:t>
            </a:r>
            <a:endParaRPr lang="en-GB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Complete your profile and contact forms (and update these, if necessary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Register on the </a:t>
            </a:r>
            <a:r>
              <a:rPr lang="en-GB" sz="2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hlinkClick r:id="rId3"/>
              </a:rPr>
              <a:t>SeNSS VLE</a:t>
            </a:r>
            <a:r>
              <a:rPr lang="en-GB" sz="2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GB" sz="2000" b="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and check it regularly</a:t>
            </a:r>
            <a:endParaRPr lang="en-GB" b="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Complete compliance training, if relevant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Complete the annual TNA online, using Qualtrics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Complete the ESRC’s annual student survey (usually July)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Report on your activities to SeNSS for our annual report to the ESRC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Attend the annual SeNSS Summer Conference, held each July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If you sign up for a SeNSS-run event, please attend or let us know if you can’t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hlinkClick r:id="rId4"/>
              </a:rPr>
              <a:t>ResearchFish</a:t>
            </a:r>
            <a:r>
              <a:rPr lang="en-GB" sz="2000" b="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 complete the ESRC mandatory survey when you complete your funding award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9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5C890-17E6-44BC-87E4-C6C672382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do I need permission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F5051-034A-4027-AB39-934F0D262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551" y="1404851"/>
            <a:ext cx="8189673" cy="4355869"/>
          </a:xfrm>
        </p:spPr>
        <p:txBody>
          <a:bodyPr>
            <a:normAutofit lnSpcReduction="10000"/>
          </a:bodyPr>
          <a:lstStyle/>
          <a:p>
            <a:pPr lvl="1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Transfer from part- to full-time study, and vice-versa</a:t>
            </a:r>
          </a:p>
          <a:p>
            <a:pPr lvl="1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Change the degree for which you are registered</a:t>
            </a:r>
          </a:p>
          <a:p>
            <a:pPr lvl="1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Transfer from one Pathway to another</a:t>
            </a:r>
          </a:p>
          <a:p>
            <a:pPr lvl="1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Suspend / interrupt / intermit</a:t>
            </a:r>
          </a:p>
          <a:p>
            <a:pPr lvl="1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Make substantial changes to your research project</a:t>
            </a:r>
          </a:p>
          <a:p>
            <a:pPr lvl="1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Golden rule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: never spend any SeNSS money until your application for funds has been approved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29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28E3C-65FA-4169-87D3-57A606E6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SeNSS and your home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61800-3222-4B9D-BD39-C3B6DB26D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Your home university is responsible for administering your studies, e.g. your PhD progression</a:t>
            </a:r>
          </a:p>
          <a:p>
            <a:pPr marL="1028700" lvl="1" indent="-342900"/>
            <a:r>
              <a:rPr lang="en-GB" dirty="0"/>
              <a:t>It is also responsible for providing you with infrastructure to study (library, computer etc)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SeNSS is responsible for administering your studentship, e.g. the funding of your studies, and ensuring that ESRC rules are adhered to in managing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There is not always a clear divide, especially as your home university must always approve any funding requests and changes to your studentship award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If you are not sure whether it is a matter for SeNSS or your home university, talk to your Administrative Lead first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843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319BF-8B56-4440-9466-876846D26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5AF84-098A-4E13-AAE2-31530263C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Studentship is equivalent to full-time employment so, full-time students are not permitted to holding a full-time job, or permanent part-time job. Part-time students also cannot hold a full-time job, but can hold part-time paid roles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However, you are allowed to take on a “certain amount of paid teaching or other research work” so long as you respect the 37.5 hours a week rule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can suspend your studentship for up to 12 months to take on a paid job as long as this work is linked to, and benefits, your PhD research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Your stipend is tax-free. Any other paid work will be taxed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374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6C16A-9856-4F19-B743-4B3FEFA7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Research Training Support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96CD5-F98D-45EF-A48F-1F552C360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These are funds intended to support you in successfully completing your research project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Available to all students (including Masters students)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must complete your annual TNA to apply for this funding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Pooled funds – not a personal allowance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Apply for up to £750 p.a., and up to a maximum of £3.5k over lifetime of your funded award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you don’t apply for (and are awarded) £750 in a year, you can apply for more the following year, at SeNSS’ discretion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Covers things such as training, participant payments, UK fieldwork, travel for research purposes (including an annual railcard), language training costs, conference fees, etc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813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1072</TotalTime>
  <Words>935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Open Sans</vt:lpstr>
      <vt:lpstr>Open Sans Semibold</vt:lpstr>
      <vt:lpstr>Office Theme</vt:lpstr>
      <vt:lpstr>1_Office Theme</vt:lpstr>
      <vt:lpstr>2_Office Theme</vt:lpstr>
      <vt:lpstr>Managing your SeNSS studentship </vt:lpstr>
      <vt:lpstr>What does your studentship entitle you to?</vt:lpstr>
      <vt:lpstr>How long does your studentship last?</vt:lpstr>
      <vt:lpstr> </vt:lpstr>
      <vt:lpstr> Your responsibilities as a SeNSS ESRC-funded student </vt:lpstr>
      <vt:lpstr>What do I need permission to do?</vt:lpstr>
      <vt:lpstr>SeNSS and your home university</vt:lpstr>
      <vt:lpstr>Employment</vt:lpstr>
      <vt:lpstr>Research Training Support Grant</vt:lpstr>
      <vt:lpstr>What does RTSG not cover?</vt:lpstr>
      <vt:lpstr>How do I apply for RTSG funds?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Szesnat, Felicity J</cp:lastModifiedBy>
  <cp:revision>36</cp:revision>
  <dcterms:created xsi:type="dcterms:W3CDTF">2020-05-22T13:50:40Z</dcterms:created>
  <dcterms:modified xsi:type="dcterms:W3CDTF">2022-10-21T08:55:00Z</dcterms:modified>
</cp:coreProperties>
</file>