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 id="2147483663" r:id="rId3"/>
  </p:sldMasterIdLst>
  <p:sldIdLst>
    <p:sldId id="257" r:id="rId4"/>
    <p:sldId id="258" r:id="rId5"/>
    <p:sldId id="260" r:id="rId6"/>
    <p:sldId id="261" r:id="rId7"/>
    <p:sldId id="271" r:id="rId8"/>
    <p:sldId id="262" r:id="rId9"/>
    <p:sldId id="263" r:id="rId10"/>
    <p:sldId id="265" r:id="rId11"/>
    <p:sldId id="266" r:id="rId12"/>
    <p:sldId id="267" r:id="rId13"/>
    <p:sldId id="268" r:id="rId14"/>
    <p:sldId id="269" r:id="rId15"/>
    <p:sldId id="272" r:id="rId16"/>
    <p:sldId id="270" r:id="rId17"/>
    <p:sldId id="273" r:id="rId18"/>
    <p:sldId id="277" r:id="rId19"/>
    <p:sldId id="274" r:id="rId20"/>
    <p:sldId id="276" r:id="rId21"/>
    <p:sldId id="279" r:id="rId22"/>
    <p:sldId id="280" r:id="rId23"/>
    <p:sldId id="275" r:id="rId24"/>
    <p:sldId id="282" r:id="rId25"/>
    <p:sldId id="283" r:id="rId26"/>
    <p:sldId id="264" r:id="rId27"/>
    <p:sldId id="284" r:id="rId28"/>
    <p:sldId id="285" r:id="rId29"/>
    <p:sldId id="286" r:id="rId30"/>
    <p:sldId id="287" r:id="rId31"/>
    <p:sldId id="288" r:id="rId32"/>
    <p:sldId id="259"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48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58"/>
    <p:restoredTop sz="96327"/>
  </p:normalViewPr>
  <p:slideViewPr>
    <p:cSldViewPr snapToGrid="0" snapToObjects="1">
      <p:cViewPr varScale="1">
        <p:scale>
          <a:sx n="162" d="100"/>
          <a:sy n="162" d="100"/>
        </p:scale>
        <p:origin x="2028" y="1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54659E-C6B8-4FEC-9C6E-5FD132B83758}" type="doc">
      <dgm:prSet loTypeId="urn:microsoft.com/office/officeart/2005/8/layout/hProcess7" loCatId="process" qsTypeId="urn:microsoft.com/office/officeart/2005/8/quickstyle/simple1" qsCatId="simple" csTypeId="urn:microsoft.com/office/officeart/2005/8/colors/accent1_2" csCatId="accent1" phldr="1"/>
      <dgm:spPr/>
      <dgm:t>
        <a:bodyPr/>
        <a:lstStyle/>
        <a:p>
          <a:endParaRPr lang="en-GB"/>
        </a:p>
      </dgm:t>
    </dgm:pt>
    <dgm:pt modelId="{2DD2A1FB-06B5-4739-96D4-924201F2F91B}">
      <dgm:prSet phldrT="[Text]"/>
      <dgm:spPr/>
      <dgm:t>
        <a:bodyPr/>
        <a:lstStyle/>
        <a:p>
          <a:r>
            <a:rPr lang="en-GB" dirty="0"/>
            <a:t>Year 1</a:t>
          </a:r>
        </a:p>
      </dgm:t>
    </dgm:pt>
    <dgm:pt modelId="{5D1FA903-4503-4199-9E45-8A9F009D02CD}" type="parTrans" cxnId="{E3753CF3-D721-417B-A254-92A05FDE897B}">
      <dgm:prSet/>
      <dgm:spPr/>
      <dgm:t>
        <a:bodyPr/>
        <a:lstStyle/>
        <a:p>
          <a:endParaRPr lang="en-GB"/>
        </a:p>
      </dgm:t>
    </dgm:pt>
    <dgm:pt modelId="{C4DEFED6-FC69-42A7-B1F8-357ED28EF633}" type="sibTrans" cxnId="{E3753CF3-D721-417B-A254-92A05FDE897B}">
      <dgm:prSet/>
      <dgm:spPr/>
      <dgm:t>
        <a:bodyPr/>
        <a:lstStyle/>
        <a:p>
          <a:endParaRPr lang="en-GB"/>
        </a:p>
      </dgm:t>
    </dgm:pt>
    <dgm:pt modelId="{FB8B9E37-EB7E-42F3-95AC-D37CEF8AF404}">
      <dgm:prSet phldrT="[Text]"/>
      <dgm:spPr/>
      <dgm:t>
        <a:bodyPr/>
        <a:lstStyle/>
        <a:p>
          <a:r>
            <a:rPr lang="en-GB" b="0" dirty="0">
              <a:solidFill>
                <a:schemeClr val="accent3"/>
              </a:solidFill>
            </a:rPr>
            <a:t>October</a:t>
          </a:r>
        </a:p>
        <a:p>
          <a:r>
            <a:rPr lang="en-GB" dirty="0"/>
            <a:t>Training Needs Analysis</a:t>
          </a:r>
        </a:p>
        <a:p>
          <a:r>
            <a:rPr lang="en-GB" dirty="0">
              <a:solidFill>
                <a:schemeClr val="accent3"/>
              </a:solidFill>
            </a:rPr>
            <a:t>October - September</a:t>
          </a:r>
        </a:p>
      </dgm:t>
    </dgm:pt>
    <dgm:pt modelId="{86A6990E-7CE9-49E4-9F0D-0E1D23B15DE2}" type="parTrans" cxnId="{29198FB8-490A-4F92-8FAC-FDB44DF70C88}">
      <dgm:prSet/>
      <dgm:spPr/>
      <dgm:t>
        <a:bodyPr/>
        <a:lstStyle/>
        <a:p>
          <a:endParaRPr lang="en-GB"/>
        </a:p>
      </dgm:t>
    </dgm:pt>
    <dgm:pt modelId="{545304C2-D8AC-4555-BA09-B9BBFC9A598D}" type="sibTrans" cxnId="{29198FB8-490A-4F92-8FAC-FDB44DF70C88}">
      <dgm:prSet/>
      <dgm:spPr/>
      <dgm:t>
        <a:bodyPr/>
        <a:lstStyle/>
        <a:p>
          <a:endParaRPr lang="en-GB"/>
        </a:p>
      </dgm:t>
    </dgm:pt>
    <dgm:pt modelId="{373EB7FB-0DA0-409B-9BEF-5A7CCF6EBCC5}">
      <dgm:prSet phldrT="[Text]"/>
      <dgm:spPr/>
      <dgm:t>
        <a:bodyPr/>
        <a:lstStyle/>
        <a:p>
          <a:r>
            <a:rPr lang="en-GB" dirty="0"/>
            <a:t>Year 2</a:t>
          </a:r>
        </a:p>
      </dgm:t>
    </dgm:pt>
    <dgm:pt modelId="{C30ACAC9-1F3B-4088-9833-59DB3FF796D5}" type="parTrans" cxnId="{35796D8F-9651-4A8A-B347-EC9B3EBD306B}">
      <dgm:prSet/>
      <dgm:spPr/>
      <dgm:t>
        <a:bodyPr/>
        <a:lstStyle/>
        <a:p>
          <a:endParaRPr lang="en-GB"/>
        </a:p>
      </dgm:t>
    </dgm:pt>
    <dgm:pt modelId="{1C0A18A5-E1CA-4CFF-AB27-9F1AA171094A}" type="sibTrans" cxnId="{35796D8F-9651-4A8A-B347-EC9B3EBD306B}">
      <dgm:prSet/>
      <dgm:spPr/>
      <dgm:t>
        <a:bodyPr/>
        <a:lstStyle/>
        <a:p>
          <a:endParaRPr lang="en-GB"/>
        </a:p>
      </dgm:t>
    </dgm:pt>
    <dgm:pt modelId="{DBF486C1-4C25-4C02-874F-79B20BCBC2F0}">
      <dgm:prSet phldrT="[Text]"/>
      <dgm:spPr/>
      <dgm:t>
        <a:bodyPr/>
        <a:lstStyle/>
        <a:p>
          <a:r>
            <a:rPr lang="en-GB" dirty="0">
              <a:solidFill>
                <a:schemeClr val="accent3"/>
              </a:solidFill>
            </a:rPr>
            <a:t>October</a:t>
          </a:r>
        </a:p>
      </dgm:t>
    </dgm:pt>
    <dgm:pt modelId="{BC4E01B8-74FA-4AB9-BD6C-886BAFBBFA48}" type="parTrans" cxnId="{E03CC6DE-62A5-4F8B-BFE6-136E06B79AD1}">
      <dgm:prSet/>
      <dgm:spPr/>
      <dgm:t>
        <a:bodyPr/>
        <a:lstStyle/>
        <a:p>
          <a:endParaRPr lang="en-GB"/>
        </a:p>
      </dgm:t>
    </dgm:pt>
    <dgm:pt modelId="{86D7D6BD-FF36-4F77-BD7D-F89817ECF479}" type="sibTrans" cxnId="{E03CC6DE-62A5-4F8B-BFE6-136E06B79AD1}">
      <dgm:prSet/>
      <dgm:spPr/>
      <dgm:t>
        <a:bodyPr/>
        <a:lstStyle/>
        <a:p>
          <a:endParaRPr lang="en-GB"/>
        </a:p>
      </dgm:t>
    </dgm:pt>
    <dgm:pt modelId="{6BD56FFF-38CB-47FC-A2D5-132704E08008}">
      <dgm:prSet phldrT="[Text]"/>
      <dgm:spPr/>
      <dgm:t>
        <a:bodyPr/>
        <a:lstStyle/>
        <a:p>
          <a:r>
            <a:rPr lang="en-GB" dirty="0"/>
            <a:t>Year 3</a:t>
          </a:r>
        </a:p>
      </dgm:t>
    </dgm:pt>
    <dgm:pt modelId="{14B1DF54-5B50-416B-B10A-ABC9E161B9E7}" type="parTrans" cxnId="{CC7E14E7-43F6-4FCA-9560-EB70C487A88B}">
      <dgm:prSet/>
      <dgm:spPr/>
      <dgm:t>
        <a:bodyPr/>
        <a:lstStyle/>
        <a:p>
          <a:endParaRPr lang="en-GB"/>
        </a:p>
      </dgm:t>
    </dgm:pt>
    <dgm:pt modelId="{5E55BC77-61D4-424B-A384-8B5A29D090ED}" type="sibTrans" cxnId="{CC7E14E7-43F6-4FCA-9560-EB70C487A88B}">
      <dgm:prSet/>
      <dgm:spPr/>
      <dgm:t>
        <a:bodyPr/>
        <a:lstStyle/>
        <a:p>
          <a:endParaRPr lang="en-GB"/>
        </a:p>
      </dgm:t>
    </dgm:pt>
    <dgm:pt modelId="{8FFE569C-1B1C-4BD5-8022-65CE9E3E1193}">
      <dgm:prSet phldrT="[Text]"/>
      <dgm:spPr/>
      <dgm:t>
        <a:bodyPr/>
        <a:lstStyle/>
        <a:p>
          <a:r>
            <a:rPr lang="en-GB" dirty="0">
              <a:solidFill>
                <a:schemeClr val="accent3"/>
              </a:solidFill>
            </a:rPr>
            <a:t>October</a:t>
          </a:r>
        </a:p>
      </dgm:t>
    </dgm:pt>
    <dgm:pt modelId="{245F645F-E0BB-4682-B4AA-194EE1C73137}" type="parTrans" cxnId="{50FA02BA-E99F-45C8-AAA2-042475DA015A}">
      <dgm:prSet/>
      <dgm:spPr/>
      <dgm:t>
        <a:bodyPr/>
        <a:lstStyle/>
        <a:p>
          <a:endParaRPr lang="en-GB"/>
        </a:p>
      </dgm:t>
    </dgm:pt>
    <dgm:pt modelId="{E9B6779C-46B1-4588-B22E-68B862B5C27A}" type="sibTrans" cxnId="{50FA02BA-E99F-45C8-AAA2-042475DA015A}">
      <dgm:prSet/>
      <dgm:spPr/>
      <dgm:t>
        <a:bodyPr/>
        <a:lstStyle/>
        <a:p>
          <a:endParaRPr lang="en-GB"/>
        </a:p>
      </dgm:t>
    </dgm:pt>
    <dgm:pt modelId="{2C2D9740-D0EC-42F1-8081-F33F10D00692}">
      <dgm:prSet phldrT="[Text]"/>
      <dgm:spPr/>
      <dgm:t>
        <a:bodyPr/>
        <a:lstStyle/>
        <a:p>
          <a:r>
            <a:rPr lang="en-GB" dirty="0"/>
            <a:t>Training of basic skills</a:t>
          </a:r>
        </a:p>
        <a:p>
          <a:r>
            <a:rPr lang="en-GB" dirty="0">
              <a:solidFill>
                <a:schemeClr val="accent3"/>
              </a:solidFill>
            </a:rPr>
            <a:t>July</a:t>
          </a:r>
        </a:p>
        <a:p>
          <a:r>
            <a:rPr lang="en-GB" dirty="0"/>
            <a:t>SeNSS Annual Conference</a:t>
          </a:r>
        </a:p>
      </dgm:t>
    </dgm:pt>
    <dgm:pt modelId="{7935B5A7-6927-4784-B624-759477F00411}" type="parTrans" cxnId="{D297D59A-53FF-4AAA-8CA3-DFB0B3D30D2B}">
      <dgm:prSet/>
      <dgm:spPr/>
      <dgm:t>
        <a:bodyPr/>
        <a:lstStyle/>
        <a:p>
          <a:endParaRPr lang="en-GB"/>
        </a:p>
      </dgm:t>
    </dgm:pt>
    <dgm:pt modelId="{0415FB6E-E636-4F38-B52C-AF569253447E}" type="sibTrans" cxnId="{D297D59A-53FF-4AAA-8CA3-DFB0B3D30D2B}">
      <dgm:prSet/>
      <dgm:spPr/>
      <dgm:t>
        <a:bodyPr/>
        <a:lstStyle/>
        <a:p>
          <a:endParaRPr lang="en-GB"/>
        </a:p>
      </dgm:t>
    </dgm:pt>
    <dgm:pt modelId="{68A7AF8C-23A7-40E2-ABA5-1A82697D7D6A}">
      <dgm:prSet/>
      <dgm:spPr/>
      <dgm:t>
        <a:bodyPr/>
        <a:lstStyle/>
        <a:p>
          <a:r>
            <a:rPr lang="en-GB" dirty="0"/>
            <a:t>Training Needs Analysis</a:t>
          </a:r>
        </a:p>
      </dgm:t>
    </dgm:pt>
    <dgm:pt modelId="{C80D35FA-DF96-42AB-AF27-D3C499C9B21D}" type="parTrans" cxnId="{0B441F93-A50F-4A02-9055-F331B3F74B4D}">
      <dgm:prSet/>
      <dgm:spPr/>
      <dgm:t>
        <a:bodyPr/>
        <a:lstStyle/>
        <a:p>
          <a:endParaRPr lang="en-GB"/>
        </a:p>
      </dgm:t>
    </dgm:pt>
    <dgm:pt modelId="{FF08BFE2-A05B-487E-A8E9-F99F675BA38F}" type="sibTrans" cxnId="{0B441F93-A50F-4A02-9055-F331B3F74B4D}">
      <dgm:prSet/>
      <dgm:spPr/>
      <dgm:t>
        <a:bodyPr/>
        <a:lstStyle/>
        <a:p>
          <a:endParaRPr lang="en-GB"/>
        </a:p>
      </dgm:t>
    </dgm:pt>
    <dgm:pt modelId="{8197A223-4D2C-4C1E-9074-784E62549810}">
      <dgm:prSet/>
      <dgm:spPr/>
      <dgm:t>
        <a:bodyPr/>
        <a:lstStyle/>
        <a:p>
          <a:r>
            <a:rPr lang="en-GB" dirty="0">
              <a:solidFill>
                <a:schemeClr val="accent3"/>
              </a:solidFill>
            </a:rPr>
            <a:t>October - September</a:t>
          </a:r>
        </a:p>
      </dgm:t>
    </dgm:pt>
    <dgm:pt modelId="{D770BD28-E1A3-434C-8DE1-B0215D41EEAF}" type="parTrans" cxnId="{8C26E75F-4E8B-4CFE-9ABB-3FE19C98CCD2}">
      <dgm:prSet/>
      <dgm:spPr/>
      <dgm:t>
        <a:bodyPr/>
        <a:lstStyle/>
        <a:p>
          <a:endParaRPr lang="en-GB"/>
        </a:p>
      </dgm:t>
    </dgm:pt>
    <dgm:pt modelId="{5F324A6C-EB0D-49C6-AAA6-E3744F9DFEC5}" type="sibTrans" cxnId="{8C26E75F-4E8B-4CFE-9ABB-3FE19C98CCD2}">
      <dgm:prSet/>
      <dgm:spPr/>
      <dgm:t>
        <a:bodyPr/>
        <a:lstStyle/>
        <a:p>
          <a:endParaRPr lang="en-GB"/>
        </a:p>
      </dgm:t>
    </dgm:pt>
    <dgm:pt modelId="{B85668C0-4188-427D-91FB-12F4E703EB83}">
      <dgm:prSet/>
      <dgm:spPr/>
      <dgm:t>
        <a:bodyPr/>
        <a:lstStyle/>
        <a:p>
          <a:r>
            <a:rPr lang="en-GB" dirty="0"/>
            <a:t>Training of basic skills</a:t>
          </a:r>
        </a:p>
        <a:p>
          <a:r>
            <a:rPr lang="en-GB" dirty="0"/>
            <a:t>Developing employability skills (Placements, Overseas Institutional Visits, Conferences etc)</a:t>
          </a:r>
        </a:p>
      </dgm:t>
    </dgm:pt>
    <dgm:pt modelId="{24AB5962-7778-4813-89B2-C8AC7F0EBEBB}" type="parTrans" cxnId="{0235E06B-482F-43EE-B3F6-C1AC11D56ACC}">
      <dgm:prSet/>
      <dgm:spPr/>
      <dgm:t>
        <a:bodyPr/>
        <a:lstStyle/>
        <a:p>
          <a:endParaRPr lang="en-GB"/>
        </a:p>
      </dgm:t>
    </dgm:pt>
    <dgm:pt modelId="{2BFA7202-0DD0-4CC9-A38C-EB6528DA4348}" type="sibTrans" cxnId="{0235E06B-482F-43EE-B3F6-C1AC11D56ACC}">
      <dgm:prSet/>
      <dgm:spPr/>
      <dgm:t>
        <a:bodyPr/>
        <a:lstStyle/>
        <a:p>
          <a:endParaRPr lang="en-GB"/>
        </a:p>
      </dgm:t>
    </dgm:pt>
    <dgm:pt modelId="{B41DB067-D89A-45CF-89D3-32D7EBCC259E}">
      <dgm:prSet/>
      <dgm:spPr/>
      <dgm:t>
        <a:bodyPr/>
        <a:lstStyle/>
        <a:p>
          <a:r>
            <a:rPr lang="en-GB" dirty="0">
              <a:solidFill>
                <a:schemeClr val="accent3"/>
              </a:solidFill>
            </a:rPr>
            <a:t>July</a:t>
          </a:r>
        </a:p>
      </dgm:t>
    </dgm:pt>
    <dgm:pt modelId="{B6189F32-96F4-452E-90A6-9F4D4E4A2FD1}" type="parTrans" cxnId="{E45FD0A1-5010-461B-A59E-952ACBEC3ACF}">
      <dgm:prSet/>
      <dgm:spPr/>
      <dgm:t>
        <a:bodyPr/>
        <a:lstStyle/>
        <a:p>
          <a:endParaRPr lang="en-GB"/>
        </a:p>
      </dgm:t>
    </dgm:pt>
    <dgm:pt modelId="{F4D9B82A-B409-4B75-8222-F16B5D02B6E3}" type="sibTrans" cxnId="{E45FD0A1-5010-461B-A59E-952ACBEC3ACF}">
      <dgm:prSet/>
      <dgm:spPr/>
      <dgm:t>
        <a:bodyPr/>
        <a:lstStyle/>
        <a:p>
          <a:endParaRPr lang="en-GB"/>
        </a:p>
      </dgm:t>
    </dgm:pt>
    <dgm:pt modelId="{98781471-4587-4492-9418-56EC2BCB97B9}">
      <dgm:prSet/>
      <dgm:spPr/>
      <dgm:t>
        <a:bodyPr/>
        <a:lstStyle/>
        <a:p>
          <a:r>
            <a:rPr lang="en-GB" dirty="0"/>
            <a:t>SeNSS Annual Conference</a:t>
          </a:r>
        </a:p>
      </dgm:t>
    </dgm:pt>
    <dgm:pt modelId="{56701A91-CE14-4ADF-B03E-2B122A17986A}" type="parTrans" cxnId="{0FF9755E-64B4-489D-8AD9-1C27E5D647D9}">
      <dgm:prSet/>
      <dgm:spPr/>
      <dgm:t>
        <a:bodyPr/>
        <a:lstStyle/>
        <a:p>
          <a:endParaRPr lang="en-GB"/>
        </a:p>
      </dgm:t>
    </dgm:pt>
    <dgm:pt modelId="{380FD2C8-E87C-4891-B6F3-056F6918B47F}" type="sibTrans" cxnId="{0FF9755E-64B4-489D-8AD9-1C27E5D647D9}">
      <dgm:prSet/>
      <dgm:spPr/>
      <dgm:t>
        <a:bodyPr/>
        <a:lstStyle/>
        <a:p>
          <a:endParaRPr lang="en-GB"/>
        </a:p>
      </dgm:t>
    </dgm:pt>
    <dgm:pt modelId="{9B526978-A747-4860-95E9-72BB2CF6CCE1}">
      <dgm:prSet/>
      <dgm:spPr/>
      <dgm:t>
        <a:bodyPr/>
        <a:lstStyle/>
        <a:p>
          <a:r>
            <a:rPr lang="en-GB"/>
            <a:t>Training Needs Analysis</a:t>
          </a:r>
          <a:endParaRPr lang="en-GB" dirty="0"/>
        </a:p>
      </dgm:t>
    </dgm:pt>
    <dgm:pt modelId="{5B5AC534-F5B3-4A51-B8D6-32C0784B3529}" type="parTrans" cxnId="{CB24EE8B-7122-462D-AF9F-1ED97B9926F1}">
      <dgm:prSet/>
      <dgm:spPr/>
      <dgm:t>
        <a:bodyPr/>
        <a:lstStyle/>
        <a:p>
          <a:endParaRPr lang="en-GB"/>
        </a:p>
      </dgm:t>
    </dgm:pt>
    <dgm:pt modelId="{693A696F-1897-4909-86B6-9A05E673D30C}" type="sibTrans" cxnId="{CB24EE8B-7122-462D-AF9F-1ED97B9926F1}">
      <dgm:prSet/>
      <dgm:spPr/>
      <dgm:t>
        <a:bodyPr/>
        <a:lstStyle/>
        <a:p>
          <a:endParaRPr lang="en-GB"/>
        </a:p>
      </dgm:t>
    </dgm:pt>
    <dgm:pt modelId="{A2854C45-54EF-4976-A525-26D9902144F2}">
      <dgm:prSet/>
      <dgm:spPr/>
      <dgm:t>
        <a:bodyPr/>
        <a:lstStyle/>
        <a:p>
          <a:r>
            <a:rPr lang="en-GB" dirty="0">
              <a:solidFill>
                <a:schemeClr val="accent3"/>
              </a:solidFill>
            </a:rPr>
            <a:t>October - September</a:t>
          </a:r>
        </a:p>
      </dgm:t>
    </dgm:pt>
    <dgm:pt modelId="{E7EAB89D-C25D-44A0-A2AE-406B3E0FACC1}" type="parTrans" cxnId="{31BDBDAA-8A51-4989-ACB4-A72763B2BE6B}">
      <dgm:prSet/>
      <dgm:spPr/>
      <dgm:t>
        <a:bodyPr/>
        <a:lstStyle/>
        <a:p>
          <a:endParaRPr lang="en-GB"/>
        </a:p>
      </dgm:t>
    </dgm:pt>
    <dgm:pt modelId="{862F05A6-0C1A-4B45-A248-4A9D1AD24467}" type="sibTrans" cxnId="{31BDBDAA-8A51-4989-ACB4-A72763B2BE6B}">
      <dgm:prSet/>
      <dgm:spPr/>
      <dgm:t>
        <a:bodyPr/>
        <a:lstStyle/>
        <a:p>
          <a:endParaRPr lang="en-GB"/>
        </a:p>
      </dgm:t>
    </dgm:pt>
    <dgm:pt modelId="{72C90D71-07A8-427D-A1ED-93855C9F55CF}">
      <dgm:prSet/>
      <dgm:spPr/>
      <dgm:t>
        <a:bodyPr/>
        <a:lstStyle/>
        <a:p>
          <a:r>
            <a:rPr lang="en-GB"/>
            <a:t>Training of basic skills</a:t>
          </a:r>
          <a:endParaRPr lang="en-GB" dirty="0"/>
        </a:p>
      </dgm:t>
    </dgm:pt>
    <dgm:pt modelId="{72A9D1EF-14C8-4417-93FB-6B9E58ECFD39}" type="parTrans" cxnId="{74E20C28-1AD8-4117-897C-E4381210CF7A}">
      <dgm:prSet/>
      <dgm:spPr/>
      <dgm:t>
        <a:bodyPr/>
        <a:lstStyle/>
        <a:p>
          <a:endParaRPr lang="en-GB"/>
        </a:p>
      </dgm:t>
    </dgm:pt>
    <dgm:pt modelId="{95BD26A3-97B7-4A5B-9169-131A241D7139}" type="sibTrans" cxnId="{74E20C28-1AD8-4117-897C-E4381210CF7A}">
      <dgm:prSet/>
      <dgm:spPr/>
      <dgm:t>
        <a:bodyPr/>
        <a:lstStyle/>
        <a:p>
          <a:endParaRPr lang="en-GB"/>
        </a:p>
      </dgm:t>
    </dgm:pt>
    <dgm:pt modelId="{29EE063C-4A15-446B-8CBE-9D7F38298418}">
      <dgm:prSet/>
      <dgm:spPr/>
      <dgm:t>
        <a:bodyPr/>
        <a:lstStyle/>
        <a:p>
          <a:r>
            <a:rPr lang="en-GB" dirty="0"/>
            <a:t>Developing employability skills (Placements, Overseas Institutional Visits, Conferences etc)</a:t>
          </a:r>
        </a:p>
      </dgm:t>
    </dgm:pt>
    <dgm:pt modelId="{E8D98EB4-2C1D-4796-BDF9-4386AE86CEA4}" type="parTrans" cxnId="{1328F701-B550-4584-9E48-25B59F94A33B}">
      <dgm:prSet/>
      <dgm:spPr/>
      <dgm:t>
        <a:bodyPr/>
        <a:lstStyle/>
        <a:p>
          <a:endParaRPr lang="en-GB"/>
        </a:p>
      </dgm:t>
    </dgm:pt>
    <dgm:pt modelId="{C90A0F55-9CF1-4254-840F-97DC09EEEF07}" type="sibTrans" cxnId="{1328F701-B550-4584-9E48-25B59F94A33B}">
      <dgm:prSet/>
      <dgm:spPr/>
      <dgm:t>
        <a:bodyPr/>
        <a:lstStyle/>
        <a:p>
          <a:endParaRPr lang="en-GB"/>
        </a:p>
      </dgm:t>
    </dgm:pt>
    <dgm:pt modelId="{CA186FBE-40E0-4C25-B26E-54102D808DF4}">
      <dgm:prSet/>
      <dgm:spPr/>
      <dgm:t>
        <a:bodyPr/>
        <a:lstStyle/>
        <a:p>
          <a:r>
            <a:rPr lang="en-GB" dirty="0">
              <a:solidFill>
                <a:schemeClr val="accent3"/>
              </a:solidFill>
            </a:rPr>
            <a:t>July</a:t>
          </a:r>
        </a:p>
      </dgm:t>
    </dgm:pt>
    <dgm:pt modelId="{1DD09370-6DE8-423B-9F36-41B56EB8FB6A}" type="parTrans" cxnId="{BE5DA4D6-FEB6-4E09-9010-2382B933E91F}">
      <dgm:prSet/>
      <dgm:spPr/>
      <dgm:t>
        <a:bodyPr/>
        <a:lstStyle/>
        <a:p>
          <a:endParaRPr lang="en-GB"/>
        </a:p>
      </dgm:t>
    </dgm:pt>
    <dgm:pt modelId="{A04BCF09-4BD8-4E9D-A187-AB235C875DA4}" type="sibTrans" cxnId="{BE5DA4D6-FEB6-4E09-9010-2382B933E91F}">
      <dgm:prSet/>
      <dgm:spPr/>
      <dgm:t>
        <a:bodyPr/>
        <a:lstStyle/>
        <a:p>
          <a:endParaRPr lang="en-GB"/>
        </a:p>
      </dgm:t>
    </dgm:pt>
    <dgm:pt modelId="{B6A64DDA-976E-4336-88B4-5FEF9BB9E3E4}">
      <dgm:prSet/>
      <dgm:spPr/>
      <dgm:t>
        <a:bodyPr/>
        <a:lstStyle/>
        <a:p>
          <a:r>
            <a:rPr lang="en-GB" dirty="0"/>
            <a:t>SeNSS Annual Conference</a:t>
          </a:r>
        </a:p>
      </dgm:t>
    </dgm:pt>
    <dgm:pt modelId="{A1DE09BA-B855-4F09-A068-AC2D50946071}" type="parTrans" cxnId="{37FD3E5C-E16D-4E7F-81B4-C49D10F69902}">
      <dgm:prSet/>
      <dgm:spPr/>
      <dgm:t>
        <a:bodyPr/>
        <a:lstStyle/>
        <a:p>
          <a:endParaRPr lang="en-GB"/>
        </a:p>
      </dgm:t>
    </dgm:pt>
    <dgm:pt modelId="{468CDD1E-DB0C-46D4-904A-AAEB676CD820}" type="sibTrans" cxnId="{37FD3E5C-E16D-4E7F-81B4-C49D10F69902}">
      <dgm:prSet/>
      <dgm:spPr/>
      <dgm:t>
        <a:bodyPr/>
        <a:lstStyle/>
        <a:p>
          <a:endParaRPr lang="en-GB"/>
        </a:p>
      </dgm:t>
    </dgm:pt>
    <dgm:pt modelId="{B094BC1B-70B0-4D91-B48E-848BDE41CD1E}" type="pres">
      <dgm:prSet presAssocID="{5654659E-C6B8-4FEC-9C6E-5FD132B83758}" presName="Name0" presStyleCnt="0">
        <dgm:presLayoutVars>
          <dgm:dir/>
          <dgm:animLvl val="lvl"/>
          <dgm:resizeHandles val="exact"/>
        </dgm:presLayoutVars>
      </dgm:prSet>
      <dgm:spPr/>
    </dgm:pt>
    <dgm:pt modelId="{42CED088-7EE2-4452-9FFF-14187C551F9A}" type="pres">
      <dgm:prSet presAssocID="{2DD2A1FB-06B5-4739-96D4-924201F2F91B}" presName="compositeNode" presStyleCnt="0">
        <dgm:presLayoutVars>
          <dgm:bulletEnabled val="1"/>
        </dgm:presLayoutVars>
      </dgm:prSet>
      <dgm:spPr/>
    </dgm:pt>
    <dgm:pt modelId="{97AF837F-3123-40AE-87F3-32DCDD4DF4D3}" type="pres">
      <dgm:prSet presAssocID="{2DD2A1FB-06B5-4739-96D4-924201F2F91B}" presName="bgRect" presStyleLbl="node1" presStyleIdx="0" presStyleCnt="3"/>
      <dgm:spPr/>
    </dgm:pt>
    <dgm:pt modelId="{C27DF8EC-89FE-45A5-8AA5-25CEEFEF40AB}" type="pres">
      <dgm:prSet presAssocID="{2DD2A1FB-06B5-4739-96D4-924201F2F91B}" presName="parentNode" presStyleLbl="node1" presStyleIdx="0" presStyleCnt="3">
        <dgm:presLayoutVars>
          <dgm:chMax val="0"/>
          <dgm:bulletEnabled val="1"/>
        </dgm:presLayoutVars>
      </dgm:prSet>
      <dgm:spPr/>
    </dgm:pt>
    <dgm:pt modelId="{93619287-0035-4AD4-B15B-544102C5DE81}" type="pres">
      <dgm:prSet presAssocID="{2DD2A1FB-06B5-4739-96D4-924201F2F91B}" presName="childNode" presStyleLbl="node1" presStyleIdx="0" presStyleCnt="3">
        <dgm:presLayoutVars>
          <dgm:bulletEnabled val="1"/>
        </dgm:presLayoutVars>
      </dgm:prSet>
      <dgm:spPr/>
    </dgm:pt>
    <dgm:pt modelId="{8A287C27-66A0-4279-883B-A0675EF27E63}" type="pres">
      <dgm:prSet presAssocID="{C4DEFED6-FC69-42A7-B1F8-357ED28EF633}" presName="hSp" presStyleCnt="0"/>
      <dgm:spPr/>
    </dgm:pt>
    <dgm:pt modelId="{E53158ED-6C9F-4DC9-9AEA-CFB99E86607A}" type="pres">
      <dgm:prSet presAssocID="{C4DEFED6-FC69-42A7-B1F8-357ED28EF633}" presName="vProcSp" presStyleCnt="0"/>
      <dgm:spPr/>
    </dgm:pt>
    <dgm:pt modelId="{CF4A5412-325D-4699-861D-953D0039B1EB}" type="pres">
      <dgm:prSet presAssocID="{C4DEFED6-FC69-42A7-B1F8-357ED28EF633}" presName="vSp1" presStyleCnt="0"/>
      <dgm:spPr/>
    </dgm:pt>
    <dgm:pt modelId="{231CAA37-6D26-4AC5-B007-EF359A6B7240}" type="pres">
      <dgm:prSet presAssocID="{C4DEFED6-FC69-42A7-B1F8-357ED28EF633}" presName="simulatedConn" presStyleLbl="solidFgAcc1" presStyleIdx="0" presStyleCnt="2"/>
      <dgm:spPr/>
    </dgm:pt>
    <dgm:pt modelId="{4EA87AE0-3E73-4836-8E7A-3E2F858A833A}" type="pres">
      <dgm:prSet presAssocID="{C4DEFED6-FC69-42A7-B1F8-357ED28EF633}" presName="vSp2" presStyleCnt="0"/>
      <dgm:spPr/>
    </dgm:pt>
    <dgm:pt modelId="{D46D0966-406F-48BB-B4A7-FDB990AD5A59}" type="pres">
      <dgm:prSet presAssocID="{C4DEFED6-FC69-42A7-B1F8-357ED28EF633}" presName="sibTrans" presStyleCnt="0"/>
      <dgm:spPr/>
    </dgm:pt>
    <dgm:pt modelId="{2C635013-6298-45E8-A039-33DA16C09B9F}" type="pres">
      <dgm:prSet presAssocID="{373EB7FB-0DA0-409B-9BEF-5A7CCF6EBCC5}" presName="compositeNode" presStyleCnt="0">
        <dgm:presLayoutVars>
          <dgm:bulletEnabled val="1"/>
        </dgm:presLayoutVars>
      </dgm:prSet>
      <dgm:spPr/>
    </dgm:pt>
    <dgm:pt modelId="{BA30AEEA-FD63-4D45-9D98-1DFA220C2BEE}" type="pres">
      <dgm:prSet presAssocID="{373EB7FB-0DA0-409B-9BEF-5A7CCF6EBCC5}" presName="bgRect" presStyleLbl="node1" presStyleIdx="1" presStyleCnt="3"/>
      <dgm:spPr/>
    </dgm:pt>
    <dgm:pt modelId="{63BE94A0-0CE2-4115-956B-66CC5AA97255}" type="pres">
      <dgm:prSet presAssocID="{373EB7FB-0DA0-409B-9BEF-5A7CCF6EBCC5}" presName="parentNode" presStyleLbl="node1" presStyleIdx="1" presStyleCnt="3">
        <dgm:presLayoutVars>
          <dgm:chMax val="0"/>
          <dgm:bulletEnabled val="1"/>
        </dgm:presLayoutVars>
      </dgm:prSet>
      <dgm:spPr/>
    </dgm:pt>
    <dgm:pt modelId="{DFC338B8-CD21-4813-857F-4328E1B19784}" type="pres">
      <dgm:prSet presAssocID="{373EB7FB-0DA0-409B-9BEF-5A7CCF6EBCC5}" presName="childNode" presStyleLbl="node1" presStyleIdx="1" presStyleCnt="3">
        <dgm:presLayoutVars>
          <dgm:bulletEnabled val="1"/>
        </dgm:presLayoutVars>
      </dgm:prSet>
      <dgm:spPr/>
    </dgm:pt>
    <dgm:pt modelId="{7F345B01-BD4A-4D87-82CE-4DBC43B716F0}" type="pres">
      <dgm:prSet presAssocID="{1C0A18A5-E1CA-4CFF-AB27-9F1AA171094A}" presName="hSp" presStyleCnt="0"/>
      <dgm:spPr/>
    </dgm:pt>
    <dgm:pt modelId="{96FE3ECB-AE31-423B-AF08-ABC386A94245}" type="pres">
      <dgm:prSet presAssocID="{1C0A18A5-E1CA-4CFF-AB27-9F1AA171094A}" presName="vProcSp" presStyleCnt="0"/>
      <dgm:spPr/>
    </dgm:pt>
    <dgm:pt modelId="{1B744C84-6A25-4499-BE7B-D086F49E48E4}" type="pres">
      <dgm:prSet presAssocID="{1C0A18A5-E1CA-4CFF-AB27-9F1AA171094A}" presName="vSp1" presStyleCnt="0"/>
      <dgm:spPr/>
    </dgm:pt>
    <dgm:pt modelId="{3CFD9D62-88DA-45CA-83C4-67631B812957}" type="pres">
      <dgm:prSet presAssocID="{1C0A18A5-E1CA-4CFF-AB27-9F1AA171094A}" presName="simulatedConn" presStyleLbl="solidFgAcc1" presStyleIdx="1" presStyleCnt="2"/>
      <dgm:spPr/>
    </dgm:pt>
    <dgm:pt modelId="{5E3F1946-00CB-4C5C-8AB9-5472F014B2AA}" type="pres">
      <dgm:prSet presAssocID="{1C0A18A5-E1CA-4CFF-AB27-9F1AA171094A}" presName="vSp2" presStyleCnt="0"/>
      <dgm:spPr/>
    </dgm:pt>
    <dgm:pt modelId="{77E26BE4-BC98-45A7-A915-50BD791922FC}" type="pres">
      <dgm:prSet presAssocID="{1C0A18A5-E1CA-4CFF-AB27-9F1AA171094A}" presName="sibTrans" presStyleCnt="0"/>
      <dgm:spPr/>
    </dgm:pt>
    <dgm:pt modelId="{A3D636FA-7E60-47CF-BD94-B00E8B3CF1BA}" type="pres">
      <dgm:prSet presAssocID="{6BD56FFF-38CB-47FC-A2D5-132704E08008}" presName="compositeNode" presStyleCnt="0">
        <dgm:presLayoutVars>
          <dgm:bulletEnabled val="1"/>
        </dgm:presLayoutVars>
      </dgm:prSet>
      <dgm:spPr/>
    </dgm:pt>
    <dgm:pt modelId="{B003A71D-53D3-41A3-BA83-32371974137B}" type="pres">
      <dgm:prSet presAssocID="{6BD56FFF-38CB-47FC-A2D5-132704E08008}" presName="bgRect" presStyleLbl="node1" presStyleIdx="2" presStyleCnt="3"/>
      <dgm:spPr/>
    </dgm:pt>
    <dgm:pt modelId="{1883B7F7-83DD-4A99-B4AD-A0C14D6E1538}" type="pres">
      <dgm:prSet presAssocID="{6BD56FFF-38CB-47FC-A2D5-132704E08008}" presName="parentNode" presStyleLbl="node1" presStyleIdx="2" presStyleCnt="3">
        <dgm:presLayoutVars>
          <dgm:chMax val="0"/>
          <dgm:bulletEnabled val="1"/>
        </dgm:presLayoutVars>
      </dgm:prSet>
      <dgm:spPr/>
    </dgm:pt>
    <dgm:pt modelId="{B53ED723-7432-4637-8E57-801D1BCA30D8}" type="pres">
      <dgm:prSet presAssocID="{6BD56FFF-38CB-47FC-A2D5-132704E08008}" presName="childNode" presStyleLbl="node1" presStyleIdx="2" presStyleCnt="3">
        <dgm:presLayoutVars>
          <dgm:bulletEnabled val="1"/>
        </dgm:presLayoutVars>
      </dgm:prSet>
      <dgm:spPr/>
    </dgm:pt>
  </dgm:ptLst>
  <dgm:cxnLst>
    <dgm:cxn modelId="{1328F701-B550-4584-9E48-25B59F94A33B}" srcId="{6BD56FFF-38CB-47FC-A2D5-132704E08008}" destId="{29EE063C-4A15-446B-8CBE-9D7F38298418}" srcOrd="4" destOrd="0" parTransId="{E8D98EB4-2C1D-4796-BDF9-4386AE86CEA4}" sibTransId="{C90A0F55-9CF1-4254-840F-97DC09EEEF07}"/>
    <dgm:cxn modelId="{47CFBD03-DC71-4148-8C31-E3A628CDD744}" type="presOf" srcId="{72C90D71-07A8-427D-A1ED-93855C9F55CF}" destId="{B53ED723-7432-4637-8E57-801D1BCA30D8}" srcOrd="0" destOrd="3" presId="urn:microsoft.com/office/officeart/2005/8/layout/hProcess7"/>
    <dgm:cxn modelId="{79E0FC23-CAB6-491B-B748-731DBC7DA366}" type="presOf" srcId="{CA186FBE-40E0-4C25-B26E-54102D808DF4}" destId="{B53ED723-7432-4637-8E57-801D1BCA30D8}" srcOrd="0" destOrd="5" presId="urn:microsoft.com/office/officeart/2005/8/layout/hProcess7"/>
    <dgm:cxn modelId="{74E20C28-1AD8-4117-897C-E4381210CF7A}" srcId="{6BD56FFF-38CB-47FC-A2D5-132704E08008}" destId="{72C90D71-07A8-427D-A1ED-93855C9F55CF}" srcOrd="3" destOrd="0" parTransId="{72A9D1EF-14C8-4417-93FB-6B9E58ECFD39}" sibTransId="{95BD26A3-97B7-4A5B-9169-131A241D7139}"/>
    <dgm:cxn modelId="{37FD3E5C-E16D-4E7F-81B4-C49D10F69902}" srcId="{6BD56FFF-38CB-47FC-A2D5-132704E08008}" destId="{B6A64DDA-976E-4336-88B4-5FEF9BB9E3E4}" srcOrd="6" destOrd="0" parTransId="{A1DE09BA-B855-4F09-A068-AC2D50946071}" sibTransId="{468CDD1E-DB0C-46D4-904A-AAEB676CD820}"/>
    <dgm:cxn modelId="{0FF9755E-64B4-489D-8AD9-1C27E5D647D9}" srcId="{373EB7FB-0DA0-409B-9BEF-5A7CCF6EBCC5}" destId="{98781471-4587-4492-9418-56EC2BCB97B9}" srcOrd="5" destOrd="0" parTransId="{56701A91-CE14-4ADF-B03E-2B122A17986A}" sibTransId="{380FD2C8-E87C-4891-B6F3-056F6918B47F}"/>
    <dgm:cxn modelId="{8C26E75F-4E8B-4CFE-9ABB-3FE19C98CCD2}" srcId="{373EB7FB-0DA0-409B-9BEF-5A7CCF6EBCC5}" destId="{8197A223-4D2C-4C1E-9074-784E62549810}" srcOrd="2" destOrd="0" parTransId="{D770BD28-E1A3-434C-8DE1-B0215D41EEAF}" sibTransId="{5F324A6C-EB0D-49C6-AAA6-E3744F9DFEC5}"/>
    <dgm:cxn modelId="{2046FF41-1996-4200-9B34-61B0F24C558A}" type="presOf" srcId="{98781471-4587-4492-9418-56EC2BCB97B9}" destId="{DFC338B8-CD21-4813-857F-4328E1B19784}" srcOrd="0" destOrd="5" presId="urn:microsoft.com/office/officeart/2005/8/layout/hProcess7"/>
    <dgm:cxn modelId="{7DED3865-DF4C-49D2-82D4-30F627C41C6E}" type="presOf" srcId="{8FFE569C-1B1C-4BD5-8022-65CE9E3E1193}" destId="{B53ED723-7432-4637-8E57-801D1BCA30D8}" srcOrd="0" destOrd="0" presId="urn:microsoft.com/office/officeart/2005/8/layout/hProcess7"/>
    <dgm:cxn modelId="{5D1CE148-31E9-475F-82AA-1BDF896820C5}" type="presOf" srcId="{29EE063C-4A15-446B-8CBE-9D7F38298418}" destId="{B53ED723-7432-4637-8E57-801D1BCA30D8}" srcOrd="0" destOrd="4" presId="urn:microsoft.com/office/officeart/2005/8/layout/hProcess7"/>
    <dgm:cxn modelId="{0235E06B-482F-43EE-B3F6-C1AC11D56ACC}" srcId="{373EB7FB-0DA0-409B-9BEF-5A7CCF6EBCC5}" destId="{B85668C0-4188-427D-91FB-12F4E703EB83}" srcOrd="3" destOrd="0" parTransId="{24AB5962-7778-4813-89B2-C8AC7F0EBEBB}" sibTransId="{2BFA7202-0DD0-4CC9-A38C-EB6528DA4348}"/>
    <dgm:cxn modelId="{46639551-91EB-4393-A968-6F3A5073DCFD}" type="presOf" srcId="{A2854C45-54EF-4976-A525-26D9902144F2}" destId="{B53ED723-7432-4637-8E57-801D1BCA30D8}" srcOrd="0" destOrd="2" presId="urn:microsoft.com/office/officeart/2005/8/layout/hProcess7"/>
    <dgm:cxn modelId="{8E94ED71-E095-4780-9951-D49488CF79FB}" type="presOf" srcId="{B85668C0-4188-427D-91FB-12F4E703EB83}" destId="{DFC338B8-CD21-4813-857F-4328E1B19784}" srcOrd="0" destOrd="3" presId="urn:microsoft.com/office/officeart/2005/8/layout/hProcess7"/>
    <dgm:cxn modelId="{9FF9AE53-0AFA-476E-BF80-BAD917112CD5}" type="presOf" srcId="{5654659E-C6B8-4FEC-9C6E-5FD132B83758}" destId="{B094BC1B-70B0-4D91-B48E-848BDE41CD1E}" srcOrd="0" destOrd="0" presId="urn:microsoft.com/office/officeart/2005/8/layout/hProcess7"/>
    <dgm:cxn modelId="{01925E79-BBCB-48C3-932C-20B3D307360D}" type="presOf" srcId="{DBF486C1-4C25-4C02-874F-79B20BCBC2F0}" destId="{DFC338B8-CD21-4813-857F-4328E1B19784}" srcOrd="0" destOrd="0" presId="urn:microsoft.com/office/officeart/2005/8/layout/hProcess7"/>
    <dgm:cxn modelId="{7930B37E-3000-4019-A528-2B9F4E287BAE}" type="presOf" srcId="{2DD2A1FB-06B5-4739-96D4-924201F2F91B}" destId="{C27DF8EC-89FE-45A5-8AA5-25CEEFEF40AB}" srcOrd="1" destOrd="0" presId="urn:microsoft.com/office/officeart/2005/8/layout/hProcess7"/>
    <dgm:cxn modelId="{671EB181-CAB8-41E0-8F80-13F93BF19D34}" type="presOf" srcId="{9B526978-A747-4860-95E9-72BB2CF6CCE1}" destId="{B53ED723-7432-4637-8E57-801D1BCA30D8}" srcOrd="0" destOrd="1" presId="urn:microsoft.com/office/officeart/2005/8/layout/hProcess7"/>
    <dgm:cxn modelId="{AC491288-7FFB-45B9-A31F-555DCDEBAB4C}" type="presOf" srcId="{6BD56FFF-38CB-47FC-A2D5-132704E08008}" destId="{B003A71D-53D3-41A3-BA83-32371974137B}" srcOrd="0" destOrd="0" presId="urn:microsoft.com/office/officeart/2005/8/layout/hProcess7"/>
    <dgm:cxn modelId="{CB24EE8B-7122-462D-AF9F-1ED97B9926F1}" srcId="{6BD56FFF-38CB-47FC-A2D5-132704E08008}" destId="{9B526978-A747-4860-95E9-72BB2CF6CCE1}" srcOrd="1" destOrd="0" parTransId="{5B5AC534-F5B3-4A51-B8D6-32C0784B3529}" sibTransId="{693A696F-1897-4909-86B6-9A05E673D30C}"/>
    <dgm:cxn modelId="{35796D8F-9651-4A8A-B347-EC9B3EBD306B}" srcId="{5654659E-C6B8-4FEC-9C6E-5FD132B83758}" destId="{373EB7FB-0DA0-409B-9BEF-5A7CCF6EBCC5}" srcOrd="1" destOrd="0" parTransId="{C30ACAC9-1F3B-4088-9833-59DB3FF796D5}" sibTransId="{1C0A18A5-E1CA-4CFF-AB27-9F1AA171094A}"/>
    <dgm:cxn modelId="{0B441F93-A50F-4A02-9055-F331B3F74B4D}" srcId="{373EB7FB-0DA0-409B-9BEF-5A7CCF6EBCC5}" destId="{68A7AF8C-23A7-40E2-ABA5-1A82697D7D6A}" srcOrd="1" destOrd="0" parTransId="{C80D35FA-DF96-42AB-AF27-D3C499C9B21D}" sibTransId="{FF08BFE2-A05B-487E-A8E9-F99F675BA38F}"/>
    <dgm:cxn modelId="{7B1FF297-5A1F-4E68-B6FD-925D8DE9F84F}" type="presOf" srcId="{FB8B9E37-EB7E-42F3-95AC-D37CEF8AF404}" destId="{93619287-0035-4AD4-B15B-544102C5DE81}" srcOrd="0" destOrd="0" presId="urn:microsoft.com/office/officeart/2005/8/layout/hProcess7"/>
    <dgm:cxn modelId="{D297D59A-53FF-4AAA-8CA3-DFB0B3D30D2B}" srcId="{2DD2A1FB-06B5-4739-96D4-924201F2F91B}" destId="{2C2D9740-D0EC-42F1-8081-F33F10D00692}" srcOrd="1" destOrd="0" parTransId="{7935B5A7-6927-4784-B624-759477F00411}" sibTransId="{0415FB6E-E636-4F38-B52C-AF569253447E}"/>
    <dgm:cxn modelId="{E45FD0A1-5010-461B-A59E-952ACBEC3ACF}" srcId="{373EB7FB-0DA0-409B-9BEF-5A7CCF6EBCC5}" destId="{B41DB067-D89A-45CF-89D3-32D7EBCC259E}" srcOrd="4" destOrd="0" parTransId="{B6189F32-96F4-452E-90A6-9F4D4E4A2FD1}" sibTransId="{F4D9B82A-B409-4B75-8222-F16B5D02B6E3}"/>
    <dgm:cxn modelId="{CBBD29A8-1C40-4387-A09A-4D32AF42063B}" type="presOf" srcId="{2DD2A1FB-06B5-4739-96D4-924201F2F91B}" destId="{97AF837F-3123-40AE-87F3-32DCDD4DF4D3}" srcOrd="0" destOrd="0" presId="urn:microsoft.com/office/officeart/2005/8/layout/hProcess7"/>
    <dgm:cxn modelId="{31BDBDAA-8A51-4989-ACB4-A72763B2BE6B}" srcId="{6BD56FFF-38CB-47FC-A2D5-132704E08008}" destId="{A2854C45-54EF-4976-A525-26D9902144F2}" srcOrd="2" destOrd="0" parTransId="{E7EAB89D-C25D-44A0-A2AE-406B3E0FACC1}" sibTransId="{862F05A6-0C1A-4B45-A248-4A9D1AD24467}"/>
    <dgm:cxn modelId="{646FAAB2-4D8A-4668-AD36-6FF4BD4173B1}" type="presOf" srcId="{8197A223-4D2C-4C1E-9074-784E62549810}" destId="{DFC338B8-CD21-4813-857F-4328E1B19784}" srcOrd="0" destOrd="2" presId="urn:microsoft.com/office/officeart/2005/8/layout/hProcess7"/>
    <dgm:cxn modelId="{29198FB8-490A-4F92-8FAC-FDB44DF70C88}" srcId="{2DD2A1FB-06B5-4739-96D4-924201F2F91B}" destId="{FB8B9E37-EB7E-42F3-95AC-D37CEF8AF404}" srcOrd="0" destOrd="0" parTransId="{86A6990E-7CE9-49E4-9F0D-0E1D23B15DE2}" sibTransId="{545304C2-D8AC-4555-BA09-B9BBFC9A598D}"/>
    <dgm:cxn modelId="{50FA02BA-E99F-45C8-AAA2-042475DA015A}" srcId="{6BD56FFF-38CB-47FC-A2D5-132704E08008}" destId="{8FFE569C-1B1C-4BD5-8022-65CE9E3E1193}" srcOrd="0" destOrd="0" parTransId="{245F645F-E0BB-4682-B4AA-194EE1C73137}" sibTransId="{E9B6779C-46B1-4588-B22E-68B862B5C27A}"/>
    <dgm:cxn modelId="{12CE95C0-5546-4EB2-A938-AC6E36E8761A}" type="presOf" srcId="{68A7AF8C-23A7-40E2-ABA5-1A82697D7D6A}" destId="{DFC338B8-CD21-4813-857F-4328E1B19784}" srcOrd="0" destOrd="1" presId="urn:microsoft.com/office/officeart/2005/8/layout/hProcess7"/>
    <dgm:cxn modelId="{11D4F9C6-0939-41B6-983D-6F47C0794FDB}" type="presOf" srcId="{B41DB067-D89A-45CF-89D3-32D7EBCC259E}" destId="{DFC338B8-CD21-4813-857F-4328E1B19784}" srcOrd="0" destOrd="4" presId="urn:microsoft.com/office/officeart/2005/8/layout/hProcess7"/>
    <dgm:cxn modelId="{BE5DA4D6-FEB6-4E09-9010-2382B933E91F}" srcId="{6BD56FFF-38CB-47FC-A2D5-132704E08008}" destId="{CA186FBE-40E0-4C25-B26E-54102D808DF4}" srcOrd="5" destOrd="0" parTransId="{1DD09370-6DE8-423B-9F36-41B56EB8FB6A}" sibTransId="{A04BCF09-4BD8-4E9D-A187-AB235C875DA4}"/>
    <dgm:cxn modelId="{05ADCDD8-83AF-4727-B045-F91116B3A911}" type="presOf" srcId="{B6A64DDA-976E-4336-88B4-5FEF9BB9E3E4}" destId="{B53ED723-7432-4637-8E57-801D1BCA30D8}" srcOrd="0" destOrd="6" presId="urn:microsoft.com/office/officeart/2005/8/layout/hProcess7"/>
    <dgm:cxn modelId="{E03CC6DE-62A5-4F8B-BFE6-136E06B79AD1}" srcId="{373EB7FB-0DA0-409B-9BEF-5A7CCF6EBCC5}" destId="{DBF486C1-4C25-4C02-874F-79B20BCBC2F0}" srcOrd="0" destOrd="0" parTransId="{BC4E01B8-74FA-4AB9-BD6C-886BAFBBFA48}" sibTransId="{86D7D6BD-FF36-4F77-BD7D-F89817ECF479}"/>
    <dgm:cxn modelId="{30E81DE5-00F7-485E-A4D9-8BDEF0E5B492}" type="presOf" srcId="{2C2D9740-D0EC-42F1-8081-F33F10D00692}" destId="{93619287-0035-4AD4-B15B-544102C5DE81}" srcOrd="0" destOrd="1" presId="urn:microsoft.com/office/officeart/2005/8/layout/hProcess7"/>
    <dgm:cxn modelId="{CC7E14E7-43F6-4FCA-9560-EB70C487A88B}" srcId="{5654659E-C6B8-4FEC-9C6E-5FD132B83758}" destId="{6BD56FFF-38CB-47FC-A2D5-132704E08008}" srcOrd="2" destOrd="0" parTransId="{14B1DF54-5B50-416B-B10A-ABC9E161B9E7}" sibTransId="{5E55BC77-61D4-424B-A384-8B5A29D090ED}"/>
    <dgm:cxn modelId="{64243BF2-A387-4732-9A09-16C4BD4A7DB1}" type="presOf" srcId="{373EB7FB-0DA0-409B-9BEF-5A7CCF6EBCC5}" destId="{63BE94A0-0CE2-4115-956B-66CC5AA97255}" srcOrd="1" destOrd="0" presId="urn:microsoft.com/office/officeart/2005/8/layout/hProcess7"/>
    <dgm:cxn modelId="{E3753CF3-D721-417B-A254-92A05FDE897B}" srcId="{5654659E-C6B8-4FEC-9C6E-5FD132B83758}" destId="{2DD2A1FB-06B5-4739-96D4-924201F2F91B}" srcOrd="0" destOrd="0" parTransId="{5D1FA903-4503-4199-9E45-8A9F009D02CD}" sibTransId="{C4DEFED6-FC69-42A7-B1F8-357ED28EF633}"/>
    <dgm:cxn modelId="{279C24F4-187C-41E6-96FD-E8C9DFC452BD}" type="presOf" srcId="{373EB7FB-0DA0-409B-9BEF-5A7CCF6EBCC5}" destId="{BA30AEEA-FD63-4D45-9D98-1DFA220C2BEE}" srcOrd="0" destOrd="0" presId="urn:microsoft.com/office/officeart/2005/8/layout/hProcess7"/>
    <dgm:cxn modelId="{CC05B7FB-1E2A-4A89-93EB-9A1D0591CA93}" type="presOf" srcId="{6BD56FFF-38CB-47FC-A2D5-132704E08008}" destId="{1883B7F7-83DD-4A99-B4AD-A0C14D6E1538}" srcOrd="1" destOrd="0" presId="urn:microsoft.com/office/officeart/2005/8/layout/hProcess7"/>
    <dgm:cxn modelId="{23FF18D4-9898-4142-83A5-2AD4A30FB89B}" type="presParOf" srcId="{B094BC1B-70B0-4D91-B48E-848BDE41CD1E}" destId="{42CED088-7EE2-4452-9FFF-14187C551F9A}" srcOrd="0" destOrd="0" presId="urn:microsoft.com/office/officeart/2005/8/layout/hProcess7"/>
    <dgm:cxn modelId="{836AE979-9726-4DE5-8AD2-DAAC51C1AEE1}" type="presParOf" srcId="{42CED088-7EE2-4452-9FFF-14187C551F9A}" destId="{97AF837F-3123-40AE-87F3-32DCDD4DF4D3}" srcOrd="0" destOrd="0" presId="urn:microsoft.com/office/officeart/2005/8/layout/hProcess7"/>
    <dgm:cxn modelId="{0BEC170C-25F8-45D5-B8EA-4428A4763B1A}" type="presParOf" srcId="{42CED088-7EE2-4452-9FFF-14187C551F9A}" destId="{C27DF8EC-89FE-45A5-8AA5-25CEEFEF40AB}" srcOrd="1" destOrd="0" presId="urn:microsoft.com/office/officeart/2005/8/layout/hProcess7"/>
    <dgm:cxn modelId="{27180ABD-45D1-4C0E-9E54-04E66083C54A}" type="presParOf" srcId="{42CED088-7EE2-4452-9FFF-14187C551F9A}" destId="{93619287-0035-4AD4-B15B-544102C5DE81}" srcOrd="2" destOrd="0" presId="urn:microsoft.com/office/officeart/2005/8/layout/hProcess7"/>
    <dgm:cxn modelId="{11F8A251-9B5B-47C3-AE54-E627EFC9031C}" type="presParOf" srcId="{B094BC1B-70B0-4D91-B48E-848BDE41CD1E}" destId="{8A287C27-66A0-4279-883B-A0675EF27E63}" srcOrd="1" destOrd="0" presId="urn:microsoft.com/office/officeart/2005/8/layout/hProcess7"/>
    <dgm:cxn modelId="{A61476A2-34BB-4E58-B2E5-A688087CC740}" type="presParOf" srcId="{B094BC1B-70B0-4D91-B48E-848BDE41CD1E}" destId="{E53158ED-6C9F-4DC9-9AEA-CFB99E86607A}" srcOrd="2" destOrd="0" presId="urn:microsoft.com/office/officeart/2005/8/layout/hProcess7"/>
    <dgm:cxn modelId="{4EDCA293-A6C4-45D3-98B0-625114707433}" type="presParOf" srcId="{E53158ED-6C9F-4DC9-9AEA-CFB99E86607A}" destId="{CF4A5412-325D-4699-861D-953D0039B1EB}" srcOrd="0" destOrd="0" presId="urn:microsoft.com/office/officeart/2005/8/layout/hProcess7"/>
    <dgm:cxn modelId="{EF4A4416-0473-452D-BC41-31B37568FDAE}" type="presParOf" srcId="{E53158ED-6C9F-4DC9-9AEA-CFB99E86607A}" destId="{231CAA37-6D26-4AC5-B007-EF359A6B7240}" srcOrd="1" destOrd="0" presId="urn:microsoft.com/office/officeart/2005/8/layout/hProcess7"/>
    <dgm:cxn modelId="{773FBC66-EF17-4071-896B-CC8E018533B5}" type="presParOf" srcId="{E53158ED-6C9F-4DC9-9AEA-CFB99E86607A}" destId="{4EA87AE0-3E73-4836-8E7A-3E2F858A833A}" srcOrd="2" destOrd="0" presId="urn:microsoft.com/office/officeart/2005/8/layout/hProcess7"/>
    <dgm:cxn modelId="{45C8755F-29C2-40F2-92DE-F06ECD5734C2}" type="presParOf" srcId="{B094BC1B-70B0-4D91-B48E-848BDE41CD1E}" destId="{D46D0966-406F-48BB-B4A7-FDB990AD5A59}" srcOrd="3" destOrd="0" presId="urn:microsoft.com/office/officeart/2005/8/layout/hProcess7"/>
    <dgm:cxn modelId="{12D5675C-20C5-4394-9AEA-2A103EB59EFC}" type="presParOf" srcId="{B094BC1B-70B0-4D91-B48E-848BDE41CD1E}" destId="{2C635013-6298-45E8-A039-33DA16C09B9F}" srcOrd="4" destOrd="0" presId="urn:microsoft.com/office/officeart/2005/8/layout/hProcess7"/>
    <dgm:cxn modelId="{BD394F59-F3EE-4C77-B4BD-13F7D8E4EF5D}" type="presParOf" srcId="{2C635013-6298-45E8-A039-33DA16C09B9F}" destId="{BA30AEEA-FD63-4D45-9D98-1DFA220C2BEE}" srcOrd="0" destOrd="0" presId="urn:microsoft.com/office/officeart/2005/8/layout/hProcess7"/>
    <dgm:cxn modelId="{211A97EA-042B-46F6-9DCC-52512969E7F6}" type="presParOf" srcId="{2C635013-6298-45E8-A039-33DA16C09B9F}" destId="{63BE94A0-0CE2-4115-956B-66CC5AA97255}" srcOrd="1" destOrd="0" presId="urn:microsoft.com/office/officeart/2005/8/layout/hProcess7"/>
    <dgm:cxn modelId="{8B429664-40CA-4F0A-974C-B0DB5BE6F095}" type="presParOf" srcId="{2C635013-6298-45E8-A039-33DA16C09B9F}" destId="{DFC338B8-CD21-4813-857F-4328E1B19784}" srcOrd="2" destOrd="0" presId="urn:microsoft.com/office/officeart/2005/8/layout/hProcess7"/>
    <dgm:cxn modelId="{1B019B7C-D769-4747-A15E-0779428C4070}" type="presParOf" srcId="{B094BC1B-70B0-4D91-B48E-848BDE41CD1E}" destId="{7F345B01-BD4A-4D87-82CE-4DBC43B716F0}" srcOrd="5" destOrd="0" presId="urn:microsoft.com/office/officeart/2005/8/layout/hProcess7"/>
    <dgm:cxn modelId="{FD773B8E-4848-42FE-A944-68670A16C788}" type="presParOf" srcId="{B094BC1B-70B0-4D91-B48E-848BDE41CD1E}" destId="{96FE3ECB-AE31-423B-AF08-ABC386A94245}" srcOrd="6" destOrd="0" presId="urn:microsoft.com/office/officeart/2005/8/layout/hProcess7"/>
    <dgm:cxn modelId="{CD3DAAE8-7D49-4DE3-AFD2-5CAB0D85D8D7}" type="presParOf" srcId="{96FE3ECB-AE31-423B-AF08-ABC386A94245}" destId="{1B744C84-6A25-4499-BE7B-D086F49E48E4}" srcOrd="0" destOrd="0" presId="urn:microsoft.com/office/officeart/2005/8/layout/hProcess7"/>
    <dgm:cxn modelId="{57E65C62-0B1F-405A-BA5E-0A4AA53A7478}" type="presParOf" srcId="{96FE3ECB-AE31-423B-AF08-ABC386A94245}" destId="{3CFD9D62-88DA-45CA-83C4-67631B812957}" srcOrd="1" destOrd="0" presId="urn:microsoft.com/office/officeart/2005/8/layout/hProcess7"/>
    <dgm:cxn modelId="{7DC8042E-0B23-4AF3-84FA-97EB832C2D10}" type="presParOf" srcId="{96FE3ECB-AE31-423B-AF08-ABC386A94245}" destId="{5E3F1946-00CB-4C5C-8AB9-5472F014B2AA}" srcOrd="2" destOrd="0" presId="urn:microsoft.com/office/officeart/2005/8/layout/hProcess7"/>
    <dgm:cxn modelId="{0F938EC9-0301-42DC-906D-659C1210BA8C}" type="presParOf" srcId="{B094BC1B-70B0-4D91-B48E-848BDE41CD1E}" destId="{77E26BE4-BC98-45A7-A915-50BD791922FC}" srcOrd="7" destOrd="0" presId="urn:microsoft.com/office/officeart/2005/8/layout/hProcess7"/>
    <dgm:cxn modelId="{25D0B320-00A5-4F71-88D0-18027F4A720E}" type="presParOf" srcId="{B094BC1B-70B0-4D91-B48E-848BDE41CD1E}" destId="{A3D636FA-7E60-47CF-BD94-B00E8B3CF1BA}" srcOrd="8" destOrd="0" presId="urn:microsoft.com/office/officeart/2005/8/layout/hProcess7"/>
    <dgm:cxn modelId="{6DDD1855-D10F-4E7F-A9CF-53FDC4089A4F}" type="presParOf" srcId="{A3D636FA-7E60-47CF-BD94-B00E8B3CF1BA}" destId="{B003A71D-53D3-41A3-BA83-32371974137B}" srcOrd="0" destOrd="0" presId="urn:microsoft.com/office/officeart/2005/8/layout/hProcess7"/>
    <dgm:cxn modelId="{C6FE6847-9BC6-45C7-B804-0359A901FE5A}" type="presParOf" srcId="{A3D636FA-7E60-47CF-BD94-B00E8B3CF1BA}" destId="{1883B7F7-83DD-4A99-B4AD-A0C14D6E1538}" srcOrd="1" destOrd="0" presId="urn:microsoft.com/office/officeart/2005/8/layout/hProcess7"/>
    <dgm:cxn modelId="{6A4EE9AC-CFE2-4248-B440-F63828ED95A3}" type="presParOf" srcId="{A3D636FA-7E60-47CF-BD94-B00E8B3CF1BA}" destId="{B53ED723-7432-4637-8E57-801D1BCA30D8}"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AF837F-3123-40AE-87F3-32DCDD4DF4D3}">
      <dsp:nvSpPr>
        <dsp:cNvPr id="0" name=""/>
        <dsp:cNvSpPr/>
      </dsp:nvSpPr>
      <dsp:spPr>
        <a:xfrm>
          <a:off x="650" y="525390"/>
          <a:ext cx="2797359" cy="3356831"/>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9728" rIns="142240" bIns="0" numCol="1" spcCol="1270" anchor="t" anchorCtr="0">
          <a:noAutofit/>
        </a:bodyPr>
        <a:lstStyle/>
        <a:p>
          <a:pPr marL="0" lvl="0" indent="0" algn="r" defTabSz="1422400">
            <a:lnSpc>
              <a:spcPct val="90000"/>
            </a:lnSpc>
            <a:spcBef>
              <a:spcPct val="0"/>
            </a:spcBef>
            <a:spcAft>
              <a:spcPct val="35000"/>
            </a:spcAft>
            <a:buNone/>
          </a:pPr>
          <a:r>
            <a:rPr lang="en-GB" sz="3200" kern="1200" dirty="0"/>
            <a:t>Year 1</a:t>
          </a:r>
        </a:p>
      </dsp:txBody>
      <dsp:txXfrm rot="16200000">
        <a:off x="-1095915" y="1621955"/>
        <a:ext cx="2752602" cy="559471"/>
      </dsp:txXfrm>
    </dsp:sp>
    <dsp:sp modelId="{93619287-0035-4AD4-B15B-544102C5DE81}">
      <dsp:nvSpPr>
        <dsp:cNvPr id="0" name=""/>
        <dsp:cNvSpPr/>
      </dsp:nvSpPr>
      <dsp:spPr>
        <a:xfrm>
          <a:off x="560122" y="525390"/>
          <a:ext cx="2084033" cy="335683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marL="0" lvl="0" indent="0" algn="l" defTabSz="711200">
            <a:lnSpc>
              <a:spcPct val="90000"/>
            </a:lnSpc>
            <a:spcBef>
              <a:spcPct val="0"/>
            </a:spcBef>
            <a:spcAft>
              <a:spcPct val="35000"/>
            </a:spcAft>
            <a:buNone/>
          </a:pPr>
          <a:r>
            <a:rPr lang="en-GB" sz="1600" b="0" kern="1200" dirty="0">
              <a:solidFill>
                <a:schemeClr val="accent3"/>
              </a:solidFill>
            </a:rPr>
            <a:t>October</a:t>
          </a:r>
        </a:p>
        <a:p>
          <a:pPr marL="0" lvl="0" indent="0" algn="l" defTabSz="711200">
            <a:lnSpc>
              <a:spcPct val="90000"/>
            </a:lnSpc>
            <a:spcBef>
              <a:spcPct val="0"/>
            </a:spcBef>
            <a:spcAft>
              <a:spcPct val="35000"/>
            </a:spcAft>
            <a:buNone/>
          </a:pPr>
          <a:r>
            <a:rPr lang="en-GB" sz="1600" kern="1200" dirty="0"/>
            <a:t>Training Needs Analysis</a:t>
          </a:r>
        </a:p>
        <a:p>
          <a:pPr marL="0" lvl="0" indent="0" algn="l" defTabSz="711200">
            <a:lnSpc>
              <a:spcPct val="90000"/>
            </a:lnSpc>
            <a:spcBef>
              <a:spcPct val="0"/>
            </a:spcBef>
            <a:spcAft>
              <a:spcPct val="35000"/>
            </a:spcAft>
            <a:buNone/>
          </a:pPr>
          <a:r>
            <a:rPr lang="en-GB" sz="1600" kern="1200" dirty="0">
              <a:solidFill>
                <a:schemeClr val="accent3"/>
              </a:solidFill>
            </a:rPr>
            <a:t>October - September</a:t>
          </a:r>
        </a:p>
        <a:p>
          <a:pPr marL="0" lvl="0" indent="0" algn="l" defTabSz="711200">
            <a:lnSpc>
              <a:spcPct val="90000"/>
            </a:lnSpc>
            <a:spcBef>
              <a:spcPct val="0"/>
            </a:spcBef>
            <a:spcAft>
              <a:spcPct val="35000"/>
            </a:spcAft>
            <a:buNone/>
          </a:pPr>
          <a:r>
            <a:rPr lang="en-GB" sz="1600" kern="1200" dirty="0"/>
            <a:t>Training of basic skills</a:t>
          </a:r>
        </a:p>
        <a:p>
          <a:pPr marL="0" lvl="0" indent="0" algn="l" defTabSz="711200">
            <a:lnSpc>
              <a:spcPct val="90000"/>
            </a:lnSpc>
            <a:spcBef>
              <a:spcPct val="0"/>
            </a:spcBef>
            <a:spcAft>
              <a:spcPct val="35000"/>
            </a:spcAft>
            <a:buNone/>
          </a:pPr>
          <a:r>
            <a:rPr lang="en-GB" sz="1600" kern="1200" dirty="0">
              <a:solidFill>
                <a:schemeClr val="accent3"/>
              </a:solidFill>
            </a:rPr>
            <a:t>July</a:t>
          </a:r>
        </a:p>
        <a:p>
          <a:pPr marL="0" lvl="0" indent="0" algn="l" defTabSz="711200">
            <a:lnSpc>
              <a:spcPct val="90000"/>
            </a:lnSpc>
            <a:spcBef>
              <a:spcPct val="0"/>
            </a:spcBef>
            <a:spcAft>
              <a:spcPct val="35000"/>
            </a:spcAft>
            <a:buNone/>
          </a:pPr>
          <a:r>
            <a:rPr lang="en-GB" sz="1600" kern="1200" dirty="0"/>
            <a:t>SeNSS Annual Conference</a:t>
          </a:r>
        </a:p>
      </dsp:txBody>
      <dsp:txXfrm>
        <a:off x="560122" y="525390"/>
        <a:ext cx="2084033" cy="3356831"/>
      </dsp:txXfrm>
    </dsp:sp>
    <dsp:sp modelId="{BA30AEEA-FD63-4D45-9D98-1DFA220C2BEE}">
      <dsp:nvSpPr>
        <dsp:cNvPr id="0" name=""/>
        <dsp:cNvSpPr/>
      </dsp:nvSpPr>
      <dsp:spPr>
        <a:xfrm>
          <a:off x="2895917" y="525390"/>
          <a:ext cx="2797359" cy="3356831"/>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9728" rIns="142240" bIns="0" numCol="1" spcCol="1270" anchor="t" anchorCtr="0">
          <a:noAutofit/>
        </a:bodyPr>
        <a:lstStyle/>
        <a:p>
          <a:pPr marL="0" lvl="0" indent="0" algn="r" defTabSz="1422400">
            <a:lnSpc>
              <a:spcPct val="90000"/>
            </a:lnSpc>
            <a:spcBef>
              <a:spcPct val="0"/>
            </a:spcBef>
            <a:spcAft>
              <a:spcPct val="35000"/>
            </a:spcAft>
            <a:buNone/>
          </a:pPr>
          <a:r>
            <a:rPr lang="en-GB" sz="3200" kern="1200" dirty="0"/>
            <a:t>Year 2</a:t>
          </a:r>
        </a:p>
      </dsp:txBody>
      <dsp:txXfrm rot="16200000">
        <a:off x="1799352" y="1621955"/>
        <a:ext cx="2752602" cy="559471"/>
      </dsp:txXfrm>
    </dsp:sp>
    <dsp:sp modelId="{231CAA37-6D26-4AC5-B007-EF359A6B7240}">
      <dsp:nvSpPr>
        <dsp:cNvPr id="0" name=""/>
        <dsp:cNvSpPr/>
      </dsp:nvSpPr>
      <dsp:spPr>
        <a:xfrm rot="5400000">
          <a:off x="2663121" y="3194726"/>
          <a:ext cx="493566" cy="419603"/>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C338B8-CD21-4813-857F-4328E1B19784}">
      <dsp:nvSpPr>
        <dsp:cNvPr id="0" name=""/>
        <dsp:cNvSpPr/>
      </dsp:nvSpPr>
      <dsp:spPr>
        <a:xfrm>
          <a:off x="3455389" y="525390"/>
          <a:ext cx="2084033" cy="335683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marL="0" lvl="0" indent="0" algn="l" defTabSz="711200">
            <a:lnSpc>
              <a:spcPct val="90000"/>
            </a:lnSpc>
            <a:spcBef>
              <a:spcPct val="0"/>
            </a:spcBef>
            <a:spcAft>
              <a:spcPct val="35000"/>
            </a:spcAft>
            <a:buNone/>
          </a:pPr>
          <a:r>
            <a:rPr lang="en-GB" sz="1600" kern="1200" dirty="0">
              <a:solidFill>
                <a:schemeClr val="accent3"/>
              </a:solidFill>
            </a:rPr>
            <a:t>October</a:t>
          </a:r>
        </a:p>
        <a:p>
          <a:pPr marL="0" lvl="0" indent="0" algn="l" defTabSz="711200">
            <a:lnSpc>
              <a:spcPct val="90000"/>
            </a:lnSpc>
            <a:spcBef>
              <a:spcPct val="0"/>
            </a:spcBef>
            <a:spcAft>
              <a:spcPct val="35000"/>
            </a:spcAft>
            <a:buNone/>
          </a:pPr>
          <a:r>
            <a:rPr lang="en-GB" sz="1600" kern="1200" dirty="0"/>
            <a:t>Training Needs Analysis</a:t>
          </a:r>
        </a:p>
        <a:p>
          <a:pPr marL="0" lvl="0" indent="0" algn="l" defTabSz="711200">
            <a:lnSpc>
              <a:spcPct val="90000"/>
            </a:lnSpc>
            <a:spcBef>
              <a:spcPct val="0"/>
            </a:spcBef>
            <a:spcAft>
              <a:spcPct val="35000"/>
            </a:spcAft>
            <a:buNone/>
          </a:pPr>
          <a:r>
            <a:rPr lang="en-GB" sz="1600" kern="1200" dirty="0">
              <a:solidFill>
                <a:schemeClr val="accent3"/>
              </a:solidFill>
            </a:rPr>
            <a:t>October - September</a:t>
          </a:r>
        </a:p>
        <a:p>
          <a:pPr marL="0" lvl="0" indent="0" algn="l" defTabSz="711200">
            <a:lnSpc>
              <a:spcPct val="90000"/>
            </a:lnSpc>
            <a:spcBef>
              <a:spcPct val="0"/>
            </a:spcBef>
            <a:spcAft>
              <a:spcPct val="35000"/>
            </a:spcAft>
            <a:buNone/>
          </a:pPr>
          <a:r>
            <a:rPr lang="en-GB" sz="1600" kern="1200" dirty="0"/>
            <a:t>Training of basic skills</a:t>
          </a:r>
        </a:p>
        <a:p>
          <a:pPr marL="0" lvl="0" indent="0" algn="l" defTabSz="711200">
            <a:lnSpc>
              <a:spcPct val="90000"/>
            </a:lnSpc>
            <a:spcBef>
              <a:spcPct val="0"/>
            </a:spcBef>
            <a:spcAft>
              <a:spcPct val="35000"/>
            </a:spcAft>
            <a:buNone/>
          </a:pPr>
          <a:r>
            <a:rPr lang="en-GB" sz="1600" kern="1200" dirty="0"/>
            <a:t>Developing employability skills (Placements, Overseas Institutional Visits, Conferences etc)</a:t>
          </a:r>
        </a:p>
        <a:p>
          <a:pPr marL="0" lvl="0" indent="0" algn="l" defTabSz="711200">
            <a:lnSpc>
              <a:spcPct val="90000"/>
            </a:lnSpc>
            <a:spcBef>
              <a:spcPct val="0"/>
            </a:spcBef>
            <a:spcAft>
              <a:spcPct val="35000"/>
            </a:spcAft>
            <a:buNone/>
          </a:pPr>
          <a:r>
            <a:rPr lang="en-GB" sz="1600" kern="1200" dirty="0">
              <a:solidFill>
                <a:schemeClr val="accent3"/>
              </a:solidFill>
            </a:rPr>
            <a:t>July</a:t>
          </a:r>
        </a:p>
        <a:p>
          <a:pPr marL="0" lvl="0" indent="0" algn="l" defTabSz="711200">
            <a:lnSpc>
              <a:spcPct val="90000"/>
            </a:lnSpc>
            <a:spcBef>
              <a:spcPct val="0"/>
            </a:spcBef>
            <a:spcAft>
              <a:spcPct val="35000"/>
            </a:spcAft>
            <a:buNone/>
          </a:pPr>
          <a:r>
            <a:rPr lang="en-GB" sz="1600" kern="1200" dirty="0"/>
            <a:t>SeNSS Annual Conference</a:t>
          </a:r>
        </a:p>
      </dsp:txBody>
      <dsp:txXfrm>
        <a:off x="3455389" y="525390"/>
        <a:ext cx="2084033" cy="3356831"/>
      </dsp:txXfrm>
    </dsp:sp>
    <dsp:sp modelId="{B003A71D-53D3-41A3-BA83-32371974137B}">
      <dsp:nvSpPr>
        <dsp:cNvPr id="0" name=""/>
        <dsp:cNvSpPr/>
      </dsp:nvSpPr>
      <dsp:spPr>
        <a:xfrm>
          <a:off x="5791185" y="525390"/>
          <a:ext cx="2797359" cy="3356831"/>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9728" rIns="142240" bIns="0" numCol="1" spcCol="1270" anchor="t" anchorCtr="0">
          <a:noAutofit/>
        </a:bodyPr>
        <a:lstStyle/>
        <a:p>
          <a:pPr marL="0" lvl="0" indent="0" algn="r" defTabSz="1422400">
            <a:lnSpc>
              <a:spcPct val="90000"/>
            </a:lnSpc>
            <a:spcBef>
              <a:spcPct val="0"/>
            </a:spcBef>
            <a:spcAft>
              <a:spcPct val="35000"/>
            </a:spcAft>
            <a:buNone/>
          </a:pPr>
          <a:r>
            <a:rPr lang="en-GB" sz="3200" kern="1200" dirty="0"/>
            <a:t>Year 3</a:t>
          </a:r>
        </a:p>
      </dsp:txBody>
      <dsp:txXfrm rot="16200000">
        <a:off x="4694619" y="1621955"/>
        <a:ext cx="2752602" cy="559471"/>
      </dsp:txXfrm>
    </dsp:sp>
    <dsp:sp modelId="{3CFD9D62-88DA-45CA-83C4-67631B812957}">
      <dsp:nvSpPr>
        <dsp:cNvPr id="0" name=""/>
        <dsp:cNvSpPr/>
      </dsp:nvSpPr>
      <dsp:spPr>
        <a:xfrm rot="5400000">
          <a:off x="5558388" y="3194726"/>
          <a:ext cx="493566" cy="419603"/>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3ED723-7432-4637-8E57-801D1BCA30D8}">
      <dsp:nvSpPr>
        <dsp:cNvPr id="0" name=""/>
        <dsp:cNvSpPr/>
      </dsp:nvSpPr>
      <dsp:spPr>
        <a:xfrm>
          <a:off x="6350657" y="525390"/>
          <a:ext cx="2084033" cy="335683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marL="0" lvl="0" indent="0" algn="l" defTabSz="711200">
            <a:lnSpc>
              <a:spcPct val="90000"/>
            </a:lnSpc>
            <a:spcBef>
              <a:spcPct val="0"/>
            </a:spcBef>
            <a:spcAft>
              <a:spcPct val="35000"/>
            </a:spcAft>
            <a:buNone/>
          </a:pPr>
          <a:r>
            <a:rPr lang="en-GB" sz="1600" kern="1200" dirty="0">
              <a:solidFill>
                <a:schemeClr val="accent3"/>
              </a:solidFill>
            </a:rPr>
            <a:t>October</a:t>
          </a:r>
        </a:p>
        <a:p>
          <a:pPr marL="0" lvl="0" indent="0" algn="l" defTabSz="711200">
            <a:lnSpc>
              <a:spcPct val="90000"/>
            </a:lnSpc>
            <a:spcBef>
              <a:spcPct val="0"/>
            </a:spcBef>
            <a:spcAft>
              <a:spcPct val="35000"/>
            </a:spcAft>
            <a:buNone/>
          </a:pPr>
          <a:r>
            <a:rPr lang="en-GB" sz="1600" kern="1200"/>
            <a:t>Training Needs Analysis</a:t>
          </a:r>
          <a:endParaRPr lang="en-GB" sz="1600" kern="1200" dirty="0"/>
        </a:p>
        <a:p>
          <a:pPr marL="0" lvl="0" indent="0" algn="l" defTabSz="711200">
            <a:lnSpc>
              <a:spcPct val="90000"/>
            </a:lnSpc>
            <a:spcBef>
              <a:spcPct val="0"/>
            </a:spcBef>
            <a:spcAft>
              <a:spcPct val="35000"/>
            </a:spcAft>
            <a:buNone/>
          </a:pPr>
          <a:r>
            <a:rPr lang="en-GB" sz="1600" kern="1200" dirty="0">
              <a:solidFill>
                <a:schemeClr val="accent3"/>
              </a:solidFill>
            </a:rPr>
            <a:t>October - September</a:t>
          </a:r>
        </a:p>
        <a:p>
          <a:pPr marL="0" lvl="0" indent="0" algn="l" defTabSz="711200">
            <a:lnSpc>
              <a:spcPct val="90000"/>
            </a:lnSpc>
            <a:spcBef>
              <a:spcPct val="0"/>
            </a:spcBef>
            <a:spcAft>
              <a:spcPct val="35000"/>
            </a:spcAft>
            <a:buNone/>
          </a:pPr>
          <a:r>
            <a:rPr lang="en-GB" sz="1600" kern="1200"/>
            <a:t>Training of basic skills</a:t>
          </a:r>
          <a:endParaRPr lang="en-GB" sz="1600" kern="1200" dirty="0"/>
        </a:p>
        <a:p>
          <a:pPr marL="0" lvl="0" indent="0" algn="l" defTabSz="711200">
            <a:lnSpc>
              <a:spcPct val="90000"/>
            </a:lnSpc>
            <a:spcBef>
              <a:spcPct val="0"/>
            </a:spcBef>
            <a:spcAft>
              <a:spcPct val="35000"/>
            </a:spcAft>
            <a:buNone/>
          </a:pPr>
          <a:r>
            <a:rPr lang="en-GB" sz="1600" kern="1200" dirty="0"/>
            <a:t>Developing employability skills (Placements, Overseas Institutional Visits, Conferences etc)</a:t>
          </a:r>
        </a:p>
        <a:p>
          <a:pPr marL="0" lvl="0" indent="0" algn="l" defTabSz="711200">
            <a:lnSpc>
              <a:spcPct val="90000"/>
            </a:lnSpc>
            <a:spcBef>
              <a:spcPct val="0"/>
            </a:spcBef>
            <a:spcAft>
              <a:spcPct val="35000"/>
            </a:spcAft>
            <a:buNone/>
          </a:pPr>
          <a:r>
            <a:rPr lang="en-GB" sz="1600" kern="1200" dirty="0">
              <a:solidFill>
                <a:schemeClr val="accent3"/>
              </a:solidFill>
            </a:rPr>
            <a:t>July</a:t>
          </a:r>
        </a:p>
        <a:p>
          <a:pPr marL="0" lvl="0" indent="0" algn="l" defTabSz="711200">
            <a:lnSpc>
              <a:spcPct val="90000"/>
            </a:lnSpc>
            <a:spcBef>
              <a:spcPct val="0"/>
            </a:spcBef>
            <a:spcAft>
              <a:spcPct val="35000"/>
            </a:spcAft>
            <a:buNone/>
          </a:pPr>
          <a:r>
            <a:rPr lang="en-GB" sz="1600" kern="1200" dirty="0"/>
            <a:t>SeNSS Annual Conference</a:t>
          </a:r>
        </a:p>
      </dsp:txBody>
      <dsp:txXfrm>
        <a:off x="6350657" y="525390"/>
        <a:ext cx="2084033" cy="335683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27AB9EE-710B-1447-85B8-DAB34CD1E081}"/>
              </a:ext>
            </a:extLst>
          </p:cNvPr>
          <p:cNvSpPr>
            <a:spLocks noGrp="1"/>
          </p:cNvSpPr>
          <p:nvPr>
            <p:ph type="title" hasCustomPrompt="1"/>
          </p:nvPr>
        </p:nvSpPr>
        <p:spPr>
          <a:xfrm>
            <a:off x="290250" y="5755711"/>
            <a:ext cx="7886700" cy="576198"/>
          </a:xfrm>
          <a:prstGeom prst="rect">
            <a:avLst/>
          </a:prstGeom>
        </p:spPr>
        <p:txBody>
          <a:bodyPr/>
          <a:lstStyle>
            <a:lvl1pPr>
              <a:defRPr sz="3500" b="1" i="0">
                <a:solidFill>
                  <a:srgbClr val="4C488B"/>
                </a:solidFill>
                <a:latin typeface="Open Sans" panose="020B0606030504020204" pitchFamily="34" charset="0"/>
                <a:ea typeface="Open Sans" panose="020B0606030504020204" pitchFamily="34" charset="0"/>
                <a:cs typeface="Open Sans" panose="020B0606030504020204"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860562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212C8-E1D8-7043-B30C-3DB1A0B2D64B}"/>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3987920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78B9F-F5E6-4182-9E38-CECE87F3CE1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8AE2098-3631-437C-B9A0-D78B9EF0E6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9AB8EF9-3B60-4086-A0D5-5A0C02E5145A}"/>
              </a:ext>
            </a:extLst>
          </p:cNvPr>
          <p:cNvSpPr>
            <a:spLocks noGrp="1"/>
          </p:cNvSpPr>
          <p:nvPr>
            <p:ph type="dt" sz="half" idx="10"/>
          </p:nvPr>
        </p:nvSpPr>
        <p:spPr/>
        <p:txBody>
          <a:bodyPr/>
          <a:lstStyle/>
          <a:p>
            <a:fld id="{F3B18F06-601F-414A-B6A9-E91CAAD325CE}" type="datetimeFigureOut">
              <a:rPr lang="en-GB" smtClean="0"/>
              <a:t>21/10/2022</a:t>
            </a:fld>
            <a:endParaRPr lang="en-GB"/>
          </a:p>
        </p:txBody>
      </p:sp>
      <p:sp>
        <p:nvSpPr>
          <p:cNvPr id="5" name="Footer Placeholder 4">
            <a:extLst>
              <a:ext uri="{FF2B5EF4-FFF2-40B4-BE49-F238E27FC236}">
                <a16:creationId xmlns:a16="http://schemas.microsoft.com/office/drawing/2014/main" id="{440F3189-FECA-4EF8-8164-8B0783004A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5C117A-E94A-411B-B04B-090DDF522FF3}"/>
              </a:ext>
            </a:extLst>
          </p:cNvPr>
          <p:cNvSpPr>
            <a:spLocks noGrp="1"/>
          </p:cNvSpPr>
          <p:nvPr>
            <p:ph type="sldNum" sz="quarter" idx="12"/>
          </p:nvPr>
        </p:nvSpPr>
        <p:spPr/>
        <p:txBody>
          <a:bodyPr/>
          <a:lstStyle/>
          <a:p>
            <a:fld id="{EE95A5D1-5882-4B97-BE9F-599B72EBB080}" type="slidenum">
              <a:rPr lang="en-GB" smtClean="0"/>
              <a:t>‹#›</a:t>
            </a:fld>
            <a:endParaRPr lang="en-GB"/>
          </a:p>
        </p:txBody>
      </p:sp>
    </p:spTree>
    <p:extLst>
      <p:ext uri="{BB962C8B-B14F-4D97-AF65-F5344CB8AC3E}">
        <p14:creationId xmlns:p14="http://schemas.microsoft.com/office/powerpoint/2010/main" val="1912229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78616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EE11B20-24F3-8449-95B8-A2EEDC8BA429}"/>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70741632"/>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728A62-5946-264B-954D-5CBFC7864AB2}"/>
              </a:ext>
            </a:extLst>
          </p:cNvPr>
          <p:cNvPicPr>
            <a:picLocks noChangeAspect="1"/>
          </p:cNvPicPr>
          <p:nvPr userDrawn="1"/>
        </p:nvPicPr>
        <p:blipFill>
          <a:blip r:embed="rId4"/>
          <a:stretch>
            <a:fillRect/>
          </a:stretch>
        </p:blipFill>
        <p:spPr>
          <a:xfrm>
            <a:off x="0" y="0"/>
            <a:ext cx="9144000" cy="6858000"/>
          </a:xfrm>
          <a:prstGeom prst="rect">
            <a:avLst/>
          </a:prstGeom>
        </p:spPr>
      </p:pic>
      <p:sp>
        <p:nvSpPr>
          <p:cNvPr id="4" name="Title Placeholder 3">
            <a:extLst>
              <a:ext uri="{FF2B5EF4-FFF2-40B4-BE49-F238E27FC236}">
                <a16:creationId xmlns:a16="http://schemas.microsoft.com/office/drawing/2014/main" id="{B0958A19-C1E5-8946-A479-F58133D78FDF}"/>
              </a:ext>
            </a:extLst>
          </p:cNvPr>
          <p:cNvSpPr>
            <a:spLocks noGrp="1"/>
          </p:cNvSpPr>
          <p:nvPr>
            <p:ph type="title"/>
          </p:nvPr>
        </p:nvSpPr>
        <p:spPr>
          <a:xfrm>
            <a:off x="340552" y="158446"/>
            <a:ext cx="7886700" cy="90000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5" name="Text Placeholder 4">
            <a:extLst>
              <a:ext uri="{FF2B5EF4-FFF2-40B4-BE49-F238E27FC236}">
                <a16:creationId xmlns:a16="http://schemas.microsoft.com/office/drawing/2014/main" id="{061059DD-BA96-414E-BC96-E9B1CDECB3A3}"/>
              </a:ext>
            </a:extLst>
          </p:cNvPr>
          <p:cNvSpPr>
            <a:spLocks noGrp="1"/>
          </p:cNvSpPr>
          <p:nvPr>
            <p:ph type="body" idx="1"/>
          </p:nvPr>
        </p:nvSpPr>
        <p:spPr>
          <a:xfrm>
            <a:off x="340551" y="1531262"/>
            <a:ext cx="8189673" cy="4362233"/>
          </a:xfrm>
          <a:prstGeom prst="rect">
            <a:avLst/>
          </a:prstGeom>
        </p:spPr>
        <p:txBody>
          <a:bodyPr vert="horz" lIns="91440" tIns="45720" rIns="91440" bIns="45720" rtlCol="0">
            <a:normAutofit/>
          </a:bodyPr>
          <a:lstStyle/>
          <a:p>
            <a:pPr lvl="0"/>
            <a:r>
              <a:rPr lang="en-GB" dirty="0"/>
              <a:t>Click to edit Master text styles</a:t>
            </a:r>
          </a:p>
        </p:txBody>
      </p:sp>
    </p:spTree>
    <p:extLst>
      <p:ext uri="{BB962C8B-B14F-4D97-AF65-F5344CB8AC3E}">
        <p14:creationId xmlns:p14="http://schemas.microsoft.com/office/powerpoint/2010/main" val="3490253259"/>
      </p:ext>
    </p:extLst>
  </p:cSld>
  <p:clrMap bg1="lt1" tx1="dk1" bg2="lt2" tx2="dk2" accent1="accent1" accent2="accent2" accent3="accent3" accent4="accent4" accent5="accent5" accent6="accent6" hlink="hlink" folHlink="folHlink"/>
  <p:sldLayoutIdLst>
    <p:sldLayoutId id="2147483648" r:id="rId1"/>
    <p:sldLayoutId id="2147483665" r:id="rId2"/>
  </p:sldLayoutIdLst>
  <p:txStyles>
    <p:titleStyle>
      <a:lvl1pPr algn="l" defTabSz="914400" rtl="0" eaLnBrk="1" latinLnBrk="0" hangingPunct="1">
        <a:lnSpc>
          <a:spcPct val="90000"/>
        </a:lnSpc>
        <a:spcBef>
          <a:spcPct val="0"/>
        </a:spcBef>
        <a:buNone/>
        <a:defRPr sz="3500" b="1" i="0" kern="1200">
          <a:solidFill>
            <a:srgbClr val="4C488B"/>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A90C04-77DA-2741-96A0-49A38FFA0065}"/>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493173446"/>
      </p:ext>
    </p:extLst>
  </p:cSld>
  <p:clrMap bg1="lt1" tx1="dk1" bg2="lt2" tx2="dk2" accent1="accent1" accent2="accent2" accent3="accent3" accent4="accent4" accent5="accent5" accent6="accent6" hlink="hlink" folHlink="folHlink"/>
  <p:sldLayoutIdLst>
    <p:sldLayoutId id="2147483664" r:id="rId1"/>
  </p:sldLayoutIdLst>
  <p:txStyles>
    <p:titleStyle>
      <a:lvl1pPr algn="l" defTabSz="914400" rtl="0" eaLnBrk="1" latinLnBrk="0" hangingPunct="1">
        <a:lnSpc>
          <a:spcPct val="90000"/>
        </a:lnSpc>
        <a:spcBef>
          <a:spcPct val="0"/>
        </a:spcBef>
        <a:buNone/>
        <a:defRPr sz="3500" b="1" i="0" kern="1200">
          <a:solidFill>
            <a:srgbClr val="4C488B"/>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bookwhen.com/uea-senss-onlinetraining" TargetMode="External"/><Relationship Id="rId2" Type="http://schemas.openxmlformats.org/officeDocument/2006/relationships/hyperlink" Target="https://senss-dtp.ac.uk/senss-virtual-learning-environment" TargetMode="External"/><Relationship Id="rId1" Type="http://schemas.openxmlformats.org/officeDocument/2006/relationships/slideLayout" Target="../slideLayouts/slideLayout2.xml"/><Relationship Id="rId4" Type="http://schemas.openxmlformats.org/officeDocument/2006/relationships/hyperlink" Target="https://moodlex.essex.ac.uk/course/view.php?id=236"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vitae.ac.uk/impact-and-evaluation/what-do-researchers-do"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esrc.ukri.org/files/skills-and-careers/doctoral-training/postgraduate-training-and-development-guidelines-2015/"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C49CE-9C5D-2446-91AB-A943098A995F}"/>
              </a:ext>
            </a:extLst>
          </p:cNvPr>
          <p:cNvSpPr>
            <a:spLocks noGrp="1"/>
          </p:cNvSpPr>
          <p:nvPr>
            <p:ph type="title"/>
          </p:nvPr>
        </p:nvSpPr>
        <p:spPr>
          <a:xfrm>
            <a:off x="290250" y="5617010"/>
            <a:ext cx="7886700" cy="576198"/>
          </a:xfrm>
        </p:spPr>
        <p:txBody>
          <a:bodyPr/>
          <a:lstStyle/>
          <a:p>
            <a:pPr algn="ctr"/>
            <a:r>
              <a:rPr lang="en-US" sz="1800" dirty="0"/>
              <a:t>The SeNSS PhD Student Journey</a:t>
            </a:r>
            <a:br>
              <a:rPr lang="en-US" sz="1800" dirty="0"/>
            </a:br>
            <a:r>
              <a:rPr lang="en-US" sz="1600" dirty="0"/>
              <a:t>Professor Fragkiskos Filippaios</a:t>
            </a:r>
            <a:br>
              <a:rPr lang="en-US" sz="1600" dirty="0"/>
            </a:br>
            <a:r>
              <a:rPr lang="en-US" sz="1600" dirty="0"/>
              <a:t>SeNSS Deputy Director</a:t>
            </a:r>
            <a:r>
              <a:rPr lang="el-GR" sz="1600" dirty="0"/>
              <a:t> – </a:t>
            </a:r>
            <a:r>
              <a:rPr lang="en-GB" sz="1600" dirty="0"/>
              <a:t>Professor of International Business, UEA</a:t>
            </a:r>
            <a:br>
              <a:rPr lang="en-US" sz="1600" dirty="0"/>
            </a:br>
            <a:r>
              <a:rPr lang="en-US" sz="1600" dirty="0"/>
              <a:t>October 202</a:t>
            </a:r>
            <a:r>
              <a:rPr lang="en-GB" sz="1600" dirty="0"/>
              <a:t>2</a:t>
            </a:r>
            <a:endParaRPr lang="en-US" sz="1800" dirty="0"/>
          </a:p>
        </p:txBody>
      </p:sp>
    </p:spTree>
    <p:extLst>
      <p:ext uri="{BB962C8B-B14F-4D97-AF65-F5344CB8AC3E}">
        <p14:creationId xmlns:p14="http://schemas.microsoft.com/office/powerpoint/2010/main" val="974023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0BFD6-2619-452C-A5C2-436652943A30}"/>
              </a:ext>
            </a:extLst>
          </p:cNvPr>
          <p:cNvSpPr>
            <a:spLocks noGrp="1"/>
          </p:cNvSpPr>
          <p:nvPr>
            <p:ph type="title"/>
          </p:nvPr>
        </p:nvSpPr>
        <p:spPr/>
        <p:txBody>
          <a:bodyPr>
            <a:normAutofit fontScale="90000"/>
          </a:bodyPr>
          <a:lstStyle/>
          <a:p>
            <a:r>
              <a:rPr lang="en-GB" dirty="0"/>
              <a:t>Researcher Development Framework</a:t>
            </a:r>
          </a:p>
        </p:txBody>
      </p:sp>
      <p:pic>
        <p:nvPicPr>
          <p:cNvPr id="3" name="Picture 2">
            <a:extLst>
              <a:ext uri="{FF2B5EF4-FFF2-40B4-BE49-F238E27FC236}">
                <a16:creationId xmlns:a16="http://schemas.microsoft.com/office/drawing/2014/main" id="{239E0CD3-A8CB-47F3-95BA-065B281F4EFC}"/>
              </a:ext>
            </a:extLst>
          </p:cNvPr>
          <p:cNvPicPr>
            <a:picLocks noChangeAspect="1"/>
          </p:cNvPicPr>
          <p:nvPr/>
        </p:nvPicPr>
        <p:blipFill>
          <a:blip r:embed="rId2"/>
          <a:stretch>
            <a:fillRect/>
          </a:stretch>
        </p:blipFill>
        <p:spPr>
          <a:xfrm>
            <a:off x="1841727" y="955497"/>
            <a:ext cx="5211481" cy="4731806"/>
          </a:xfrm>
          <a:prstGeom prst="rect">
            <a:avLst/>
          </a:prstGeom>
        </p:spPr>
      </p:pic>
    </p:spTree>
    <p:extLst>
      <p:ext uri="{BB962C8B-B14F-4D97-AF65-F5344CB8AC3E}">
        <p14:creationId xmlns:p14="http://schemas.microsoft.com/office/powerpoint/2010/main" val="2967071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410B2-DA7D-4A99-8835-5156E6A56242}"/>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BC77AD67-DF24-4BB3-BAE0-9FDA466C4230}"/>
              </a:ext>
            </a:extLst>
          </p:cNvPr>
          <p:cNvPicPr>
            <a:picLocks noChangeAspect="1"/>
          </p:cNvPicPr>
          <p:nvPr/>
        </p:nvPicPr>
        <p:blipFill>
          <a:blip r:embed="rId2"/>
          <a:stretch>
            <a:fillRect/>
          </a:stretch>
        </p:blipFill>
        <p:spPr>
          <a:xfrm>
            <a:off x="1284271" y="0"/>
            <a:ext cx="6673065" cy="5577078"/>
          </a:xfrm>
          <a:prstGeom prst="rect">
            <a:avLst/>
          </a:prstGeom>
        </p:spPr>
      </p:pic>
    </p:spTree>
    <p:extLst>
      <p:ext uri="{BB962C8B-B14F-4D97-AF65-F5344CB8AC3E}">
        <p14:creationId xmlns:p14="http://schemas.microsoft.com/office/powerpoint/2010/main" val="2955617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646C4-76AA-4FD4-8241-5D28ECF2FBE8}"/>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740D7479-FDD0-4AF1-AE57-A7CA664B149F}"/>
              </a:ext>
            </a:extLst>
          </p:cNvPr>
          <p:cNvPicPr>
            <a:picLocks noChangeAspect="1"/>
          </p:cNvPicPr>
          <p:nvPr/>
        </p:nvPicPr>
        <p:blipFill>
          <a:blip r:embed="rId2"/>
          <a:stretch>
            <a:fillRect/>
          </a:stretch>
        </p:blipFill>
        <p:spPr>
          <a:xfrm>
            <a:off x="791111" y="0"/>
            <a:ext cx="8183366" cy="5633987"/>
          </a:xfrm>
          <a:prstGeom prst="rect">
            <a:avLst/>
          </a:prstGeom>
        </p:spPr>
      </p:pic>
    </p:spTree>
    <p:extLst>
      <p:ext uri="{BB962C8B-B14F-4D97-AF65-F5344CB8AC3E}">
        <p14:creationId xmlns:p14="http://schemas.microsoft.com/office/powerpoint/2010/main" val="696221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27693-E7BB-4D1B-A065-37DAFF49262D}"/>
              </a:ext>
            </a:extLst>
          </p:cNvPr>
          <p:cNvSpPr>
            <a:spLocks noGrp="1"/>
          </p:cNvSpPr>
          <p:nvPr>
            <p:ph type="title"/>
          </p:nvPr>
        </p:nvSpPr>
        <p:spPr/>
        <p:txBody>
          <a:bodyPr/>
          <a:lstStyle/>
          <a:p>
            <a:r>
              <a:rPr lang="en-GB" dirty="0"/>
              <a:t>PhD Journey</a:t>
            </a:r>
          </a:p>
        </p:txBody>
      </p:sp>
      <p:graphicFrame>
        <p:nvGraphicFramePr>
          <p:cNvPr id="3" name="Diagram 2">
            <a:extLst>
              <a:ext uri="{FF2B5EF4-FFF2-40B4-BE49-F238E27FC236}">
                <a16:creationId xmlns:a16="http://schemas.microsoft.com/office/drawing/2014/main" id="{447ECB60-77F3-419E-9B2E-E463A2C4B0CD}"/>
              </a:ext>
            </a:extLst>
          </p:cNvPr>
          <p:cNvGraphicFramePr/>
          <p:nvPr>
            <p:extLst>
              <p:ext uri="{D42A27DB-BD31-4B8C-83A1-F6EECF244321}">
                <p14:modId xmlns:p14="http://schemas.microsoft.com/office/powerpoint/2010/main" val="3402430765"/>
              </p:ext>
            </p:extLst>
          </p:nvPr>
        </p:nvGraphicFramePr>
        <p:xfrm>
          <a:off x="441789" y="1222625"/>
          <a:ext cx="8589195" cy="4407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816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1ED8D-65BE-4705-AD19-8F7BC77CAC0D}"/>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BE384811-A76E-41B6-A309-E00A6A98DA68}"/>
              </a:ext>
            </a:extLst>
          </p:cNvPr>
          <p:cNvPicPr>
            <a:picLocks noChangeAspect="1"/>
          </p:cNvPicPr>
          <p:nvPr/>
        </p:nvPicPr>
        <p:blipFill>
          <a:blip r:embed="rId2"/>
          <a:stretch>
            <a:fillRect/>
          </a:stretch>
        </p:blipFill>
        <p:spPr>
          <a:xfrm>
            <a:off x="0" y="1"/>
            <a:ext cx="9097765" cy="5672162"/>
          </a:xfrm>
          <a:prstGeom prst="rect">
            <a:avLst/>
          </a:prstGeom>
        </p:spPr>
      </p:pic>
    </p:spTree>
    <p:extLst>
      <p:ext uri="{BB962C8B-B14F-4D97-AF65-F5344CB8AC3E}">
        <p14:creationId xmlns:p14="http://schemas.microsoft.com/office/powerpoint/2010/main" val="2646205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68CE7-1A72-46E7-A528-372E88B902F9}"/>
              </a:ext>
            </a:extLst>
          </p:cNvPr>
          <p:cNvSpPr>
            <a:spLocks noGrp="1"/>
          </p:cNvSpPr>
          <p:nvPr>
            <p:ph type="title"/>
          </p:nvPr>
        </p:nvSpPr>
        <p:spPr/>
        <p:txBody>
          <a:bodyPr/>
          <a:lstStyle/>
          <a:p>
            <a:r>
              <a:rPr lang="en-GB" dirty="0"/>
              <a:t>Training Needs Analysis</a:t>
            </a:r>
          </a:p>
        </p:txBody>
      </p:sp>
      <p:sp>
        <p:nvSpPr>
          <p:cNvPr id="3" name="TextBox 2">
            <a:extLst>
              <a:ext uri="{FF2B5EF4-FFF2-40B4-BE49-F238E27FC236}">
                <a16:creationId xmlns:a16="http://schemas.microsoft.com/office/drawing/2014/main" id="{12F56B9F-17EB-48D8-B14E-ACD5471D822C}"/>
              </a:ext>
            </a:extLst>
          </p:cNvPr>
          <p:cNvSpPr txBox="1"/>
          <p:nvPr/>
        </p:nvSpPr>
        <p:spPr>
          <a:xfrm>
            <a:off x="340552" y="1351052"/>
            <a:ext cx="7252050" cy="4154984"/>
          </a:xfrm>
          <a:prstGeom prst="rect">
            <a:avLst/>
          </a:prstGeom>
          <a:noFill/>
        </p:spPr>
        <p:txBody>
          <a:bodyPr wrap="square" rtlCol="0">
            <a:spAutoFit/>
          </a:bodyPr>
          <a:lstStyle/>
          <a:p>
            <a:r>
              <a:rPr lang="en-GB" sz="2400" b="1" dirty="0">
                <a:latin typeface="Open Sans" panose="020B0606030504020204"/>
              </a:rPr>
              <a:t>Qualtrics Survey – October</a:t>
            </a:r>
          </a:p>
          <a:p>
            <a:pPr marL="285750" indent="-285750">
              <a:buFont typeface="Arial" panose="020B0604020202020204" pitchFamily="34" charset="0"/>
              <a:buChar char="•"/>
            </a:pPr>
            <a:r>
              <a:rPr lang="en-GB" sz="2400" dirty="0">
                <a:latin typeface="Open Sans" panose="020B0606030504020204"/>
              </a:rPr>
              <a:t>Two parts</a:t>
            </a:r>
          </a:p>
          <a:p>
            <a:pPr marL="742950" lvl="1" indent="-285750">
              <a:buFont typeface="Arial" panose="020B0604020202020204" pitchFamily="34" charset="0"/>
              <a:buChar char="•"/>
            </a:pPr>
            <a:r>
              <a:rPr lang="en-GB" sz="2400" dirty="0">
                <a:latin typeface="Open Sans" panose="020B0606030504020204"/>
              </a:rPr>
              <a:t>Quantitative – Assessments of skills building on Researcher Development Framework</a:t>
            </a:r>
          </a:p>
          <a:p>
            <a:pPr marL="742950" lvl="1" indent="-285750">
              <a:buFont typeface="Arial" panose="020B0604020202020204" pitchFamily="34" charset="0"/>
              <a:buChar char="•"/>
            </a:pPr>
            <a:r>
              <a:rPr lang="en-GB" sz="2400" dirty="0">
                <a:latin typeface="Open Sans" panose="020B0606030504020204"/>
              </a:rPr>
              <a:t>Qualitative – Evaluation of training opportunities and links with previous year’s responses</a:t>
            </a:r>
          </a:p>
          <a:p>
            <a:pPr marL="285750" indent="-285750">
              <a:buFont typeface="Arial" panose="020B0604020202020204" pitchFamily="34" charset="0"/>
              <a:buChar char="•"/>
            </a:pPr>
            <a:r>
              <a:rPr lang="en-GB" sz="2400" dirty="0">
                <a:latin typeface="Open Sans" panose="020B0606030504020204"/>
              </a:rPr>
              <a:t>Informs:</a:t>
            </a:r>
          </a:p>
          <a:p>
            <a:pPr marL="742950" lvl="1" indent="-285750">
              <a:buFont typeface="Arial" panose="020B0604020202020204" pitchFamily="34" charset="0"/>
              <a:buChar char="•"/>
            </a:pPr>
            <a:r>
              <a:rPr lang="en-GB" sz="2400" dirty="0">
                <a:latin typeface="Open Sans" panose="020B0606030504020204"/>
              </a:rPr>
              <a:t>SeNSS training development (On-line and Face to Face)</a:t>
            </a:r>
          </a:p>
          <a:p>
            <a:pPr marL="742950" lvl="1" indent="-285750">
              <a:buFont typeface="Arial" panose="020B0604020202020204" pitchFamily="34" charset="0"/>
              <a:buChar char="•"/>
            </a:pPr>
            <a:r>
              <a:rPr lang="en-GB" sz="2400" dirty="0">
                <a:latin typeface="Open Sans" panose="020B0606030504020204"/>
              </a:rPr>
              <a:t>Pathway training offering</a:t>
            </a:r>
          </a:p>
        </p:txBody>
      </p:sp>
    </p:spTree>
    <p:extLst>
      <p:ext uri="{BB962C8B-B14F-4D97-AF65-F5344CB8AC3E}">
        <p14:creationId xmlns:p14="http://schemas.microsoft.com/office/powerpoint/2010/main" val="1851637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28F98-4B57-4C7D-B4EA-280072232001}"/>
              </a:ext>
            </a:extLst>
          </p:cNvPr>
          <p:cNvSpPr>
            <a:spLocks noGrp="1"/>
          </p:cNvSpPr>
          <p:nvPr>
            <p:ph type="title"/>
          </p:nvPr>
        </p:nvSpPr>
        <p:spPr/>
        <p:txBody>
          <a:bodyPr/>
          <a:lstStyle/>
          <a:p>
            <a:r>
              <a:rPr lang="en-GB" dirty="0"/>
              <a:t>Types of training</a:t>
            </a:r>
          </a:p>
        </p:txBody>
      </p:sp>
      <p:sp>
        <p:nvSpPr>
          <p:cNvPr id="3" name="TextBox 2">
            <a:extLst>
              <a:ext uri="{FF2B5EF4-FFF2-40B4-BE49-F238E27FC236}">
                <a16:creationId xmlns:a16="http://schemas.microsoft.com/office/drawing/2014/main" id="{D23A2B6C-FAC9-4A08-ADD5-82F8F50CD0C0}"/>
              </a:ext>
            </a:extLst>
          </p:cNvPr>
          <p:cNvSpPr txBox="1"/>
          <p:nvPr/>
        </p:nvSpPr>
        <p:spPr>
          <a:xfrm>
            <a:off x="340552" y="1166842"/>
            <a:ext cx="5943600" cy="4801314"/>
          </a:xfrm>
          <a:prstGeom prst="rect">
            <a:avLst/>
          </a:prstGeom>
          <a:noFill/>
        </p:spPr>
        <p:txBody>
          <a:bodyPr wrap="square" rtlCol="0">
            <a:spAutoFit/>
          </a:bodyPr>
          <a:lstStyle/>
          <a:p>
            <a:pPr marL="285750" indent="-285750">
              <a:buFont typeface="Arial" panose="020B0604020202020204" pitchFamily="34" charset="0"/>
              <a:buChar char="•"/>
            </a:pPr>
            <a:r>
              <a:rPr lang="en-GB" dirty="0"/>
              <a:t>SeNSS training - Social Sciences training following the ESRC training guidelines</a:t>
            </a:r>
          </a:p>
          <a:p>
            <a:pPr marL="742950" lvl="1" indent="-285750">
              <a:buFont typeface="Arial" panose="020B0604020202020204" pitchFamily="34" charset="0"/>
              <a:buChar char="•"/>
            </a:pPr>
            <a:r>
              <a:rPr lang="en-GB" dirty="0"/>
              <a:t>Face to face (currently on hold)</a:t>
            </a:r>
          </a:p>
          <a:p>
            <a:pPr marL="742950" lvl="1" indent="-285750">
              <a:buFont typeface="Arial" panose="020B0604020202020204" pitchFamily="34" charset="0"/>
              <a:buChar char="•"/>
            </a:pPr>
            <a:r>
              <a:rPr lang="en-GB" dirty="0"/>
              <a:t>Virtual (Since March 2020)</a:t>
            </a:r>
          </a:p>
          <a:p>
            <a:pPr marL="742950" lvl="1" indent="-285750">
              <a:buFont typeface="Arial" panose="020B0604020202020204" pitchFamily="34" charset="0"/>
              <a:buChar char="•"/>
            </a:pPr>
            <a:r>
              <a:rPr lang="en-GB" dirty="0"/>
              <a:t>UEA/SeNSS collaboration</a:t>
            </a:r>
          </a:p>
          <a:p>
            <a:pPr marL="742950" lvl="1" indent="-285750">
              <a:buFont typeface="Arial" panose="020B0604020202020204" pitchFamily="34" charset="0"/>
              <a:buChar char="•"/>
            </a:pPr>
            <a:r>
              <a:rPr lang="en-GB" dirty="0"/>
              <a:t>Annual Conference (usually in July)</a:t>
            </a:r>
          </a:p>
          <a:p>
            <a:pPr marL="742950" lvl="1" indent="-285750">
              <a:buFont typeface="Arial" panose="020B0604020202020204" pitchFamily="34" charset="0"/>
              <a:buChar char="•"/>
            </a:pPr>
            <a:r>
              <a:rPr lang="en-GB" dirty="0"/>
              <a:t>Virtual Learning Environment</a:t>
            </a:r>
          </a:p>
          <a:p>
            <a:pPr marL="285750" indent="-285750">
              <a:buFont typeface="Arial" panose="020B0604020202020204" pitchFamily="34" charset="0"/>
              <a:buChar char="•"/>
            </a:pPr>
            <a:r>
              <a:rPr lang="en-GB" dirty="0"/>
              <a:t>Institutional offerings</a:t>
            </a:r>
          </a:p>
          <a:p>
            <a:pPr marL="742950" lvl="1" indent="-285750">
              <a:buFont typeface="Arial" panose="020B0604020202020204" pitchFamily="34" charset="0"/>
              <a:buChar char="•"/>
            </a:pPr>
            <a:r>
              <a:rPr lang="en-GB" dirty="0"/>
              <a:t>Training offered by Doctoral Colleges or Graduate Schools</a:t>
            </a:r>
          </a:p>
          <a:p>
            <a:pPr marL="285750" indent="-285750">
              <a:buFont typeface="Arial" panose="020B0604020202020204" pitchFamily="34" charset="0"/>
              <a:buChar char="•"/>
            </a:pPr>
            <a:r>
              <a:rPr lang="en-GB" dirty="0"/>
              <a:t>Pathway offerings</a:t>
            </a:r>
          </a:p>
          <a:p>
            <a:pPr marL="742950" lvl="1" indent="-285750">
              <a:buFont typeface="Arial" panose="020B0604020202020204" pitchFamily="34" charset="0"/>
              <a:buChar char="•"/>
            </a:pPr>
            <a:r>
              <a:rPr lang="en-GB" dirty="0"/>
              <a:t>Training provided by pathways using the Student Cohort Development Fund</a:t>
            </a:r>
          </a:p>
          <a:p>
            <a:pPr marL="742950" lvl="1" indent="-285750">
              <a:buFont typeface="Arial" panose="020B0604020202020204" pitchFamily="34" charset="0"/>
              <a:buChar char="•"/>
            </a:pPr>
            <a:r>
              <a:rPr lang="en-GB" dirty="0"/>
              <a:t>Workshops, Mini conferences, Advanced training</a:t>
            </a:r>
          </a:p>
          <a:p>
            <a:pPr marL="285750" indent="-285750">
              <a:buFont typeface="Arial" panose="020B0604020202020204" pitchFamily="34" charset="0"/>
              <a:buChar char="•"/>
            </a:pPr>
            <a:r>
              <a:rPr lang="en-GB" dirty="0"/>
              <a:t>Individual student</a:t>
            </a:r>
          </a:p>
          <a:p>
            <a:pPr marL="742950" lvl="1" indent="-285750">
              <a:buFont typeface="Arial" panose="020B0604020202020204" pitchFamily="34" charset="0"/>
              <a:buChar char="•"/>
            </a:pPr>
            <a:r>
              <a:rPr lang="en-GB" dirty="0"/>
              <a:t>Use of Research Training Support Grant</a:t>
            </a:r>
          </a:p>
          <a:p>
            <a:endParaRPr lang="en-GB" dirty="0"/>
          </a:p>
        </p:txBody>
      </p:sp>
    </p:spTree>
    <p:extLst>
      <p:ext uri="{BB962C8B-B14F-4D97-AF65-F5344CB8AC3E}">
        <p14:creationId xmlns:p14="http://schemas.microsoft.com/office/powerpoint/2010/main" val="694828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B1EDB-700F-4149-A651-788D7F11A680}"/>
              </a:ext>
            </a:extLst>
          </p:cNvPr>
          <p:cNvSpPr>
            <a:spLocks noGrp="1"/>
          </p:cNvSpPr>
          <p:nvPr>
            <p:ph type="title"/>
          </p:nvPr>
        </p:nvSpPr>
        <p:spPr/>
        <p:txBody>
          <a:bodyPr/>
          <a:lstStyle/>
          <a:p>
            <a:r>
              <a:rPr lang="en-GB" dirty="0"/>
              <a:t>Training (SeNSS Offered)</a:t>
            </a:r>
          </a:p>
        </p:txBody>
      </p:sp>
      <p:sp>
        <p:nvSpPr>
          <p:cNvPr id="3" name="TextBox 2">
            <a:extLst>
              <a:ext uri="{FF2B5EF4-FFF2-40B4-BE49-F238E27FC236}">
                <a16:creationId xmlns:a16="http://schemas.microsoft.com/office/drawing/2014/main" id="{1A71F9B8-F03D-472D-B119-7751A65E2F04}"/>
              </a:ext>
            </a:extLst>
          </p:cNvPr>
          <p:cNvSpPr txBox="1"/>
          <p:nvPr/>
        </p:nvSpPr>
        <p:spPr>
          <a:xfrm>
            <a:off x="292813" y="1613043"/>
            <a:ext cx="7412805" cy="3046988"/>
          </a:xfrm>
          <a:prstGeom prst="rect">
            <a:avLst/>
          </a:prstGeom>
          <a:noFill/>
        </p:spPr>
        <p:txBody>
          <a:bodyPr wrap="square" rtlCol="0">
            <a:spAutoFit/>
          </a:bodyPr>
          <a:lstStyle/>
          <a:p>
            <a:r>
              <a:rPr lang="en-GB" sz="2400" dirty="0">
                <a:latin typeface="Open Sans" panose="020B0606030504020204"/>
                <a:hlinkClick r:id="rId2"/>
              </a:rPr>
              <a:t>SeNSS Virtual Learning Environment</a:t>
            </a:r>
            <a:endParaRPr lang="en-GB" sz="2400" dirty="0">
              <a:latin typeface="Open Sans" panose="020B0606030504020204"/>
            </a:endParaRPr>
          </a:p>
          <a:p>
            <a:endParaRPr lang="en-GB" sz="2400" dirty="0">
              <a:latin typeface="Open Sans" panose="020B0606030504020204"/>
            </a:endParaRPr>
          </a:p>
          <a:p>
            <a:r>
              <a:rPr lang="en-GB" sz="2400" dirty="0">
                <a:latin typeface="Open Sans" panose="020B0606030504020204"/>
                <a:hlinkClick r:id="rId3"/>
              </a:rPr>
              <a:t>UEA SeNSS On-line training</a:t>
            </a:r>
            <a:endParaRPr lang="en-GB" sz="2400" dirty="0">
              <a:latin typeface="Open Sans" panose="020B0606030504020204"/>
            </a:endParaRPr>
          </a:p>
          <a:p>
            <a:endParaRPr lang="en-GB" sz="2400" dirty="0">
              <a:latin typeface="Open Sans" panose="020B0606030504020204"/>
            </a:endParaRPr>
          </a:p>
          <a:p>
            <a:r>
              <a:rPr lang="en-GB" sz="2400" u="sng" dirty="0">
                <a:latin typeface="Open Sans" panose="020B0606030504020204"/>
                <a:hlinkClick r:id="rId4"/>
              </a:rPr>
              <a:t>SAGE Campus Suite from SeNSS</a:t>
            </a:r>
            <a:endParaRPr lang="en-GB" sz="2400" dirty="0">
              <a:latin typeface="Open Sans" panose="020B0606030504020204"/>
            </a:endParaRPr>
          </a:p>
          <a:p>
            <a:br>
              <a:rPr lang="en-GB" sz="2400" dirty="0">
                <a:latin typeface="Open Sans" panose="020B0606030504020204"/>
              </a:rPr>
            </a:br>
            <a:endParaRPr lang="en-GB" sz="2400" dirty="0">
              <a:latin typeface="Open Sans" panose="020B0606030504020204"/>
            </a:endParaRPr>
          </a:p>
          <a:p>
            <a:endParaRPr lang="en-GB" sz="2400" dirty="0">
              <a:latin typeface="Open Sans" panose="020B0606030504020204"/>
            </a:endParaRPr>
          </a:p>
        </p:txBody>
      </p:sp>
    </p:spTree>
    <p:extLst>
      <p:ext uri="{BB962C8B-B14F-4D97-AF65-F5344CB8AC3E}">
        <p14:creationId xmlns:p14="http://schemas.microsoft.com/office/powerpoint/2010/main" val="1962453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76847-7F12-40C8-8760-E84DFA598A18}"/>
              </a:ext>
            </a:extLst>
          </p:cNvPr>
          <p:cNvSpPr>
            <a:spLocks noGrp="1"/>
          </p:cNvSpPr>
          <p:nvPr>
            <p:ph type="title"/>
          </p:nvPr>
        </p:nvSpPr>
        <p:spPr/>
        <p:txBody>
          <a:bodyPr/>
          <a:lstStyle/>
          <a:p>
            <a:r>
              <a:rPr lang="en-GB" dirty="0"/>
              <a:t>Placements</a:t>
            </a:r>
          </a:p>
        </p:txBody>
      </p:sp>
      <p:sp>
        <p:nvSpPr>
          <p:cNvPr id="3" name="Rectangle 2">
            <a:extLst>
              <a:ext uri="{FF2B5EF4-FFF2-40B4-BE49-F238E27FC236}">
                <a16:creationId xmlns:a16="http://schemas.microsoft.com/office/drawing/2014/main" id="{775EE169-71BE-4532-986A-7BFA2DA1A275}"/>
              </a:ext>
            </a:extLst>
          </p:cNvPr>
          <p:cNvSpPr/>
          <p:nvPr/>
        </p:nvSpPr>
        <p:spPr>
          <a:xfrm>
            <a:off x="340552" y="1066800"/>
            <a:ext cx="8300014" cy="4801314"/>
          </a:xfrm>
          <a:prstGeom prst="rect">
            <a:avLst/>
          </a:prstGeom>
        </p:spPr>
        <p:txBody>
          <a:bodyPr wrap="square">
            <a:spAutoFit/>
          </a:bodyPr>
          <a:lstStyle/>
          <a:p>
            <a:r>
              <a:rPr lang="en-GB" dirty="0">
                <a:solidFill>
                  <a:srgbClr val="000000"/>
                </a:solidFill>
                <a:latin typeface="Open Sans" panose="020B0606030504020204"/>
              </a:rPr>
              <a:t>Placements involve you going to work with a partner organisation for an agreed period on a defined project or research area.</a:t>
            </a:r>
          </a:p>
          <a:p>
            <a:r>
              <a:rPr lang="en-GB" dirty="0">
                <a:solidFill>
                  <a:srgbClr val="000000"/>
                </a:solidFill>
                <a:latin typeface="Open Sans" panose="020B0606030504020204"/>
              </a:rPr>
              <a:t>Placements can be flexibly designed to meet the needs of the project, as well as with your individual training and development needs, and can vary in length, hours worked, and location. </a:t>
            </a:r>
          </a:p>
          <a:p>
            <a:r>
              <a:rPr lang="en-GB" dirty="0">
                <a:solidFill>
                  <a:srgbClr val="000000"/>
                </a:solidFill>
                <a:latin typeface="Open Sans" panose="020B0606030504020204"/>
              </a:rPr>
              <a:t>Placement funding aims at supporting and encouraging researchers to engage with business and industry, and is intended to provide you with the opportunity to: </a:t>
            </a:r>
          </a:p>
          <a:p>
            <a:pPr marL="285750" indent="-285750">
              <a:buFont typeface="Arial" panose="020B0604020202020204" pitchFamily="34" charset="0"/>
              <a:buChar char="•"/>
            </a:pPr>
            <a:r>
              <a:rPr lang="en-GB" dirty="0">
                <a:solidFill>
                  <a:srgbClr val="000000"/>
                </a:solidFill>
                <a:latin typeface="Open Sans" panose="020B0606030504020204"/>
              </a:rPr>
              <a:t>establish research networks and develop your cohort-building skills and contacts; </a:t>
            </a:r>
          </a:p>
          <a:p>
            <a:pPr marL="285750" indent="-285750">
              <a:buFont typeface="Arial" panose="020B0604020202020204" pitchFamily="34" charset="0"/>
              <a:buChar char="•"/>
            </a:pPr>
            <a:r>
              <a:rPr lang="en-GB" dirty="0">
                <a:solidFill>
                  <a:srgbClr val="000000"/>
                </a:solidFill>
                <a:latin typeface="Open Sans" panose="020B0606030504020204"/>
              </a:rPr>
              <a:t>gain experience within a non-academic environment, which supports personal development; </a:t>
            </a:r>
          </a:p>
          <a:p>
            <a:pPr marL="285750" indent="-285750">
              <a:buFont typeface="Arial" panose="020B0604020202020204" pitchFamily="34" charset="0"/>
              <a:buChar char="•"/>
            </a:pPr>
            <a:r>
              <a:rPr lang="en-GB" dirty="0">
                <a:solidFill>
                  <a:srgbClr val="000000"/>
                </a:solidFill>
                <a:latin typeface="Open Sans" panose="020B0606030504020204"/>
              </a:rPr>
              <a:t>disseminate early research findings, and gain new insights into your own research project, as well as how different research projects are established and managed; and, </a:t>
            </a:r>
          </a:p>
          <a:p>
            <a:pPr marL="285750" indent="-285750">
              <a:buFont typeface="Arial" panose="020B0604020202020204" pitchFamily="34" charset="0"/>
              <a:buChar char="•"/>
            </a:pPr>
            <a:r>
              <a:rPr lang="en-GB" dirty="0">
                <a:solidFill>
                  <a:srgbClr val="000000"/>
                </a:solidFill>
                <a:latin typeface="Open Sans" panose="020B0606030504020204"/>
              </a:rPr>
              <a:t>learn new skills, and enhance your employability prospects through experiencing other workplaces. </a:t>
            </a:r>
          </a:p>
        </p:txBody>
      </p:sp>
    </p:spTree>
    <p:extLst>
      <p:ext uri="{BB962C8B-B14F-4D97-AF65-F5344CB8AC3E}">
        <p14:creationId xmlns:p14="http://schemas.microsoft.com/office/powerpoint/2010/main" val="2131876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F238B-CD38-432A-A24D-936566E621CF}"/>
              </a:ext>
            </a:extLst>
          </p:cNvPr>
          <p:cNvSpPr>
            <a:spLocks noGrp="1"/>
          </p:cNvSpPr>
          <p:nvPr>
            <p:ph type="title"/>
          </p:nvPr>
        </p:nvSpPr>
        <p:spPr>
          <a:xfrm>
            <a:off x="340552" y="315200"/>
            <a:ext cx="8320122" cy="900004"/>
          </a:xfrm>
        </p:spPr>
        <p:txBody>
          <a:bodyPr>
            <a:normAutofit fontScale="90000"/>
          </a:bodyPr>
          <a:lstStyle/>
          <a:p>
            <a:r>
              <a:rPr lang="en-GB" dirty="0"/>
              <a:t>How do I identify a placement opportunity?</a:t>
            </a:r>
            <a:br>
              <a:rPr lang="en-GB" dirty="0"/>
            </a:br>
            <a:endParaRPr lang="en-GB" dirty="0"/>
          </a:p>
        </p:txBody>
      </p:sp>
      <p:sp>
        <p:nvSpPr>
          <p:cNvPr id="4" name="Content Placeholder 3"/>
          <p:cNvSpPr>
            <a:spLocks noGrp="1"/>
          </p:cNvSpPr>
          <p:nvPr>
            <p:ph idx="1"/>
          </p:nvPr>
        </p:nvSpPr>
        <p:spPr/>
        <p:txBody>
          <a:bodyPr>
            <a:normAutofit/>
          </a:bodyPr>
          <a:lstStyle/>
          <a:p>
            <a:pPr marL="342900" lvl="0" indent="-342900">
              <a:buFont typeface="Arial" panose="020B0604020202020204" pitchFamily="34" charset="0"/>
              <a:buChar char="•"/>
            </a:pPr>
            <a:r>
              <a:rPr lang="en-GB" b="0" dirty="0"/>
              <a:t>SeNSS will negotiate a placement with one of its existing partners</a:t>
            </a:r>
          </a:p>
          <a:p>
            <a:pPr marL="342900" lvl="0" indent="-342900">
              <a:buFont typeface="Arial" panose="020B0604020202020204" pitchFamily="34" charset="0"/>
              <a:buChar char="•"/>
            </a:pPr>
            <a:endParaRPr lang="en-GB" b="0" dirty="0"/>
          </a:p>
          <a:p>
            <a:pPr marL="342900" lvl="0" indent="-342900">
              <a:buFont typeface="Arial" panose="020B0604020202020204" pitchFamily="34" charset="0"/>
              <a:buChar char="•"/>
            </a:pPr>
            <a:r>
              <a:rPr lang="en-GB" b="0" dirty="0"/>
              <a:t>develop a placement with an organisation that you or your supervisor has already developed a relationship with, or would like to develop a working relationship with. </a:t>
            </a:r>
          </a:p>
          <a:p>
            <a:pPr marL="342900" lvl="0" indent="-342900">
              <a:buFont typeface="Arial" panose="020B0604020202020204" pitchFamily="34" charset="0"/>
              <a:buChar char="•"/>
            </a:pPr>
            <a:endParaRPr lang="en-GB" b="0" dirty="0"/>
          </a:p>
          <a:p>
            <a:pPr marL="342900" lvl="0" indent="-342900">
              <a:buFont typeface="Arial" panose="020B0604020202020204" pitchFamily="34" charset="0"/>
              <a:buChar char="•"/>
            </a:pPr>
            <a:r>
              <a:rPr lang="en-GB" b="0" dirty="0"/>
              <a:t>UKRI/the ESRC advertise competitions for specific placements. </a:t>
            </a:r>
          </a:p>
        </p:txBody>
      </p:sp>
    </p:spTree>
    <p:extLst>
      <p:ext uri="{BB962C8B-B14F-4D97-AF65-F5344CB8AC3E}">
        <p14:creationId xmlns:p14="http://schemas.microsoft.com/office/powerpoint/2010/main" val="517236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B285C-72EB-B24C-B2B8-F95A90BF2FCA}"/>
              </a:ext>
            </a:extLst>
          </p:cNvPr>
          <p:cNvSpPr>
            <a:spLocks noGrp="1"/>
          </p:cNvSpPr>
          <p:nvPr>
            <p:ph type="title"/>
          </p:nvPr>
        </p:nvSpPr>
        <p:spPr/>
        <p:txBody>
          <a:bodyPr/>
          <a:lstStyle/>
          <a:p>
            <a:r>
              <a:rPr lang="en-US" dirty="0"/>
              <a:t>Outline</a:t>
            </a:r>
          </a:p>
        </p:txBody>
      </p:sp>
      <p:sp>
        <p:nvSpPr>
          <p:cNvPr id="3" name="Text Placeholder 4">
            <a:extLst>
              <a:ext uri="{FF2B5EF4-FFF2-40B4-BE49-F238E27FC236}">
                <a16:creationId xmlns:a16="http://schemas.microsoft.com/office/drawing/2014/main" id="{59D23EE3-F80B-0945-BEF8-055B598105A2}"/>
              </a:ext>
            </a:extLst>
          </p:cNvPr>
          <p:cNvSpPr txBox="1">
            <a:spLocks/>
          </p:cNvSpPr>
          <p:nvPr/>
        </p:nvSpPr>
        <p:spPr>
          <a:xfrm>
            <a:off x="340551" y="1531262"/>
            <a:ext cx="8189673" cy="436223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GB" b="0" dirty="0"/>
              <a:t>The nature of the PhD</a:t>
            </a:r>
          </a:p>
          <a:p>
            <a:pPr marL="342900" indent="-342900">
              <a:buFont typeface="Arial" panose="020B0604020202020204" pitchFamily="34" charset="0"/>
              <a:buChar char="•"/>
            </a:pPr>
            <a:r>
              <a:rPr lang="en-GB" b="0" dirty="0"/>
              <a:t>Development of critical skills</a:t>
            </a:r>
          </a:p>
          <a:p>
            <a:pPr marL="342900" indent="-342900">
              <a:buFont typeface="Arial" panose="020B0604020202020204" pitchFamily="34" charset="0"/>
              <a:buChar char="•"/>
            </a:pPr>
            <a:r>
              <a:rPr lang="en-GB" b="0" dirty="0"/>
              <a:t>Researcher Development Framework</a:t>
            </a:r>
          </a:p>
          <a:p>
            <a:pPr marL="342900" indent="-342900">
              <a:buFont typeface="Arial" panose="020B0604020202020204" pitchFamily="34" charset="0"/>
              <a:buChar char="•"/>
            </a:pPr>
            <a:r>
              <a:rPr lang="en-GB" b="0" dirty="0"/>
              <a:t>The PhD as a journey</a:t>
            </a:r>
          </a:p>
          <a:p>
            <a:pPr marL="342900" indent="-342900">
              <a:buFont typeface="Arial" panose="020B0604020202020204" pitchFamily="34" charset="0"/>
              <a:buChar char="•"/>
            </a:pPr>
            <a:r>
              <a:rPr lang="en-GB" b="0" dirty="0"/>
              <a:t>Training Needs Analysis</a:t>
            </a:r>
          </a:p>
          <a:p>
            <a:pPr marL="342900" indent="-342900">
              <a:buFont typeface="Arial" panose="020B0604020202020204" pitchFamily="34" charset="0"/>
              <a:buChar char="•"/>
            </a:pPr>
            <a:r>
              <a:rPr lang="en-GB" b="0" dirty="0"/>
              <a:t>SeNSS Training</a:t>
            </a:r>
          </a:p>
          <a:p>
            <a:pPr marL="342900" indent="-342900">
              <a:buFont typeface="Arial" panose="020B0604020202020204" pitchFamily="34" charset="0"/>
              <a:buChar char="•"/>
            </a:pPr>
            <a:r>
              <a:rPr lang="en-GB" b="0" dirty="0"/>
              <a:t>Overseas Institutional Visits</a:t>
            </a:r>
          </a:p>
          <a:p>
            <a:pPr marL="342900" indent="-342900">
              <a:buFont typeface="Arial" panose="020B0604020202020204" pitchFamily="34" charset="0"/>
              <a:buChar char="•"/>
            </a:pPr>
            <a:r>
              <a:rPr lang="en-GB" b="0" dirty="0"/>
              <a:t>Placements</a:t>
            </a:r>
          </a:p>
        </p:txBody>
      </p:sp>
    </p:spTree>
    <p:extLst>
      <p:ext uri="{BB962C8B-B14F-4D97-AF65-F5344CB8AC3E}">
        <p14:creationId xmlns:p14="http://schemas.microsoft.com/office/powerpoint/2010/main" val="41198678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F238B-CD38-432A-A24D-936566E621CF}"/>
              </a:ext>
            </a:extLst>
          </p:cNvPr>
          <p:cNvSpPr>
            <a:spLocks noGrp="1"/>
          </p:cNvSpPr>
          <p:nvPr>
            <p:ph type="title"/>
          </p:nvPr>
        </p:nvSpPr>
        <p:spPr/>
        <p:txBody>
          <a:bodyPr>
            <a:normAutofit fontScale="90000"/>
          </a:bodyPr>
          <a:lstStyle/>
          <a:p>
            <a:r>
              <a:rPr lang="en-GB" dirty="0"/>
              <a:t>What does placement funding cover and am I eligible?</a:t>
            </a:r>
          </a:p>
        </p:txBody>
      </p:sp>
      <p:sp>
        <p:nvSpPr>
          <p:cNvPr id="3" name="Content Placeholder 2">
            <a:extLst>
              <a:ext uri="{FF2B5EF4-FFF2-40B4-BE49-F238E27FC236}">
                <a16:creationId xmlns:a16="http://schemas.microsoft.com/office/drawing/2014/main" id="{DCE7FFEE-CE04-49DC-B172-765F12D26AF6}"/>
              </a:ext>
            </a:extLst>
          </p:cNvPr>
          <p:cNvSpPr>
            <a:spLocks noGrp="1"/>
          </p:cNvSpPr>
          <p:nvPr>
            <p:ph idx="1"/>
          </p:nvPr>
        </p:nvSpPr>
        <p:spPr>
          <a:xfrm>
            <a:off x="340552" y="1199408"/>
            <a:ext cx="8189673" cy="706582"/>
          </a:xfrm>
        </p:spPr>
        <p:txBody>
          <a:bodyPr>
            <a:noAutofit/>
          </a:bodyPr>
          <a:lstStyle/>
          <a:p>
            <a:pPr marL="342900" lvl="0" indent="-342900">
              <a:buFont typeface="Arial" panose="020B0604020202020204" pitchFamily="34" charset="0"/>
              <a:buChar char="•"/>
            </a:pPr>
            <a:r>
              <a:rPr lang="en-GB" b="0" dirty="0"/>
              <a:t>An extension to your award of up to 3 months</a:t>
            </a:r>
          </a:p>
          <a:p>
            <a:pPr marL="342900" lvl="0" indent="-342900">
              <a:buFont typeface="Arial" panose="020B0604020202020204" pitchFamily="34" charset="0"/>
              <a:buChar char="•"/>
            </a:pPr>
            <a:r>
              <a:rPr lang="en-GB" b="0" dirty="0"/>
              <a:t>A maximum of £1,500 can be awarded towards reasonable costs. </a:t>
            </a:r>
          </a:p>
          <a:p>
            <a:pPr marL="342900" lvl="0" indent="-342900">
              <a:buFont typeface="Arial" panose="020B0604020202020204" pitchFamily="34" charset="0"/>
              <a:buChar char="•"/>
            </a:pPr>
            <a:r>
              <a:rPr lang="en-GB" b="0" dirty="0"/>
              <a:t>In cases where you may need to top-up your funding you may apply to use your Research Training and Support Grant (RTSG) funds.</a:t>
            </a:r>
          </a:p>
          <a:p>
            <a:pPr lvl="0" algn="ctr"/>
            <a:r>
              <a:rPr lang="en-GB" b="0" dirty="0"/>
              <a:t>----------</a:t>
            </a:r>
          </a:p>
          <a:p>
            <a:pPr marL="342900" lvl="0" indent="-342900">
              <a:buFont typeface="Arial" panose="020B0604020202020204" pitchFamily="34" charset="0"/>
              <a:buChar char="•"/>
            </a:pPr>
            <a:r>
              <a:rPr lang="en-GB" b="0" dirty="0"/>
              <a:t>You will not be permitted to undertake a placement during your Masters (+1) year but you can apply for a placement.</a:t>
            </a:r>
          </a:p>
          <a:p>
            <a:pPr marL="342900" lvl="0" indent="-342900">
              <a:buFont typeface="Arial" panose="020B0604020202020204" pitchFamily="34" charset="0"/>
              <a:buChar char="•"/>
            </a:pPr>
            <a:r>
              <a:rPr lang="en-GB" b="0" dirty="0"/>
              <a:t>any visit in the first year of the PhD must not commence within the first three months of the studentship period. </a:t>
            </a:r>
          </a:p>
          <a:p>
            <a:pPr marL="342900" lvl="0" indent="-342900">
              <a:buFont typeface="Arial" panose="020B0604020202020204" pitchFamily="34" charset="0"/>
              <a:buChar char="•"/>
            </a:pPr>
            <a:r>
              <a:rPr lang="en-GB" b="0" dirty="0"/>
              <a:t>you must complete your project at least three months before the end date of your studentship award period. </a:t>
            </a:r>
          </a:p>
        </p:txBody>
      </p:sp>
    </p:spTree>
    <p:extLst>
      <p:ext uri="{BB962C8B-B14F-4D97-AF65-F5344CB8AC3E}">
        <p14:creationId xmlns:p14="http://schemas.microsoft.com/office/powerpoint/2010/main" val="2859176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19FD2-55E3-4784-A588-97EBF5EFE293}"/>
              </a:ext>
            </a:extLst>
          </p:cNvPr>
          <p:cNvSpPr>
            <a:spLocks noGrp="1"/>
          </p:cNvSpPr>
          <p:nvPr>
            <p:ph type="title"/>
          </p:nvPr>
        </p:nvSpPr>
        <p:spPr/>
        <p:txBody>
          <a:bodyPr>
            <a:normAutofit fontScale="90000"/>
          </a:bodyPr>
          <a:lstStyle/>
          <a:p>
            <a:r>
              <a:rPr lang="en-GB" dirty="0"/>
              <a:t>Overseas Institutional Visits (including Virtual)</a:t>
            </a:r>
          </a:p>
        </p:txBody>
      </p:sp>
      <p:sp>
        <p:nvSpPr>
          <p:cNvPr id="3" name="Rectangle 2">
            <a:extLst>
              <a:ext uri="{FF2B5EF4-FFF2-40B4-BE49-F238E27FC236}">
                <a16:creationId xmlns:a16="http://schemas.microsoft.com/office/drawing/2014/main" id="{AED4E133-21C1-46CF-870F-AC03EA04C725}"/>
              </a:ext>
            </a:extLst>
          </p:cNvPr>
          <p:cNvSpPr/>
          <p:nvPr/>
        </p:nvSpPr>
        <p:spPr>
          <a:xfrm>
            <a:off x="340552" y="1234432"/>
            <a:ext cx="8736666" cy="4062651"/>
          </a:xfrm>
          <a:prstGeom prst="rect">
            <a:avLst/>
          </a:prstGeom>
        </p:spPr>
        <p:txBody>
          <a:bodyPr wrap="square">
            <a:spAutoFit/>
          </a:bodyPr>
          <a:lstStyle/>
          <a:p>
            <a:r>
              <a:rPr lang="en-GB" sz="2000" dirty="0">
                <a:solidFill>
                  <a:srgbClr val="000000"/>
                </a:solidFill>
                <a:latin typeface="Open Sans" panose="020B0606030504020204"/>
              </a:rPr>
              <a:t>An OIV is a working visit, for up to three months, to a Higher Education institution, or an organisation with a substantive research office, outside of the UK. OIV awards are normally made for visits to universities but, in exceptional circumstances, applications to appropriate research organisations may be considered. </a:t>
            </a:r>
          </a:p>
          <a:p>
            <a:r>
              <a:rPr lang="en-GB" sz="2000" dirty="0">
                <a:solidFill>
                  <a:srgbClr val="000000"/>
                </a:solidFill>
                <a:latin typeface="Open Sans" panose="020B0606030504020204"/>
              </a:rPr>
              <a:t>The aim of an OIV is to support and encourage students’ international engagement. An OIV is intended to provide you with the opportunity to: </a:t>
            </a:r>
          </a:p>
          <a:p>
            <a:pPr marL="285750" indent="-285750">
              <a:buFont typeface="Arial" panose="020B0604020202020204" pitchFamily="34" charset="0"/>
              <a:buChar char="•"/>
            </a:pPr>
            <a:r>
              <a:rPr lang="en-GB" sz="2000" dirty="0">
                <a:solidFill>
                  <a:srgbClr val="000000"/>
                </a:solidFill>
                <a:latin typeface="Open Sans" panose="020B0606030504020204"/>
              </a:rPr>
              <a:t>Establish research networks and develop your cohort-building skills and contacts;</a:t>
            </a:r>
          </a:p>
          <a:p>
            <a:pPr marL="285750" indent="-285750">
              <a:buFont typeface="Arial" panose="020B0604020202020204" pitchFamily="34" charset="0"/>
              <a:buChar char="•"/>
            </a:pPr>
            <a:r>
              <a:rPr lang="en-GB" sz="2000" dirty="0">
                <a:solidFill>
                  <a:srgbClr val="000000"/>
                </a:solidFill>
                <a:latin typeface="Open Sans" panose="020B0606030504020204"/>
              </a:rPr>
              <a:t>Disseminate early research findings;</a:t>
            </a:r>
          </a:p>
          <a:p>
            <a:pPr marL="285750" indent="-285750">
              <a:buFont typeface="Arial" panose="020B0604020202020204" pitchFamily="34" charset="0"/>
              <a:buChar char="•"/>
            </a:pPr>
            <a:r>
              <a:rPr lang="en-GB" sz="2000" dirty="0">
                <a:solidFill>
                  <a:srgbClr val="000000"/>
                </a:solidFill>
                <a:latin typeface="Open Sans" panose="020B0606030504020204"/>
              </a:rPr>
              <a:t>Participate in seminars and other academic activities that are directly relevant to your research, but held overseas;</a:t>
            </a:r>
          </a:p>
          <a:p>
            <a:pPr marL="285750" indent="-285750">
              <a:buFont typeface="Arial" panose="020B0604020202020204" pitchFamily="34" charset="0"/>
              <a:buChar char="•"/>
            </a:pPr>
            <a:r>
              <a:rPr lang="en-GB" sz="2000" dirty="0">
                <a:solidFill>
                  <a:srgbClr val="000000"/>
                </a:solidFill>
                <a:latin typeface="Open Sans" panose="020B0606030504020204"/>
              </a:rPr>
              <a:t>Undertake specialist research training that is not available within the UK.</a:t>
            </a:r>
          </a:p>
        </p:txBody>
      </p:sp>
    </p:spTree>
    <p:extLst>
      <p:ext uri="{BB962C8B-B14F-4D97-AF65-F5344CB8AC3E}">
        <p14:creationId xmlns:p14="http://schemas.microsoft.com/office/powerpoint/2010/main" val="31575541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57176-B7E4-4599-B1BD-25A3CDC264A7}"/>
              </a:ext>
            </a:extLst>
          </p:cNvPr>
          <p:cNvSpPr>
            <a:spLocks noGrp="1"/>
          </p:cNvSpPr>
          <p:nvPr>
            <p:ph type="title"/>
          </p:nvPr>
        </p:nvSpPr>
        <p:spPr/>
        <p:txBody>
          <a:bodyPr>
            <a:normAutofit fontScale="90000"/>
          </a:bodyPr>
          <a:lstStyle/>
          <a:p>
            <a:r>
              <a:rPr lang="en-GB" dirty="0"/>
              <a:t>What does OIV funding include and am I eligible?</a:t>
            </a:r>
          </a:p>
        </p:txBody>
      </p:sp>
      <p:sp>
        <p:nvSpPr>
          <p:cNvPr id="3" name="Content Placeholder 2">
            <a:extLst>
              <a:ext uri="{FF2B5EF4-FFF2-40B4-BE49-F238E27FC236}">
                <a16:creationId xmlns:a16="http://schemas.microsoft.com/office/drawing/2014/main" id="{C09A1394-2A4D-4255-9371-F6FE481E14AF}"/>
              </a:ext>
            </a:extLst>
          </p:cNvPr>
          <p:cNvSpPr>
            <a:spLocks noGrp="1"/>
          </p:cNvSpPr>
          <p:nvPr>
            <p:ph idx="1"/>
          </p:nvPr>
        </p:nvSpPr>
        <p:spPr>
          <a:xfrm>
            <a:off x="340551" y="1188720"/>
            <a:ext cx="8189673" cy="4813069"/>
          </a:xfrm>
        </p:spPr>
        <p:txBody>
          <a:bodyPr vert="horz" lIns="91440" tIns="45720" rIns="91440" bIns="45720" rtlCol="0">
            <a:normAutofit fontScale="85000" lnSpcReduction="20000"/>
          </a:bodyPr>
          <a:lstStyle/>
          <a:p>
            <a:pPr marL="342900" indent="-342900">
              <a:buChar char="•"/>
            </a:pPr>
            <a:r>
              <a:rPr lang="en-GB" b="0" dirty="0">
                <a:latin typeface="Open Sans" panose="020B0606030504020204"/>
              </a:rPr>
              <a:t>If you are awarded an OIV, you will receive an extension to your studentship of up to three months, plus </a:t>
            </a:r>
          </a:p>
          <a:p>
            <a:pPr marL="342900" indent="-342900">
              <a:buChar char="•"/>
            </a:pPr>
            <a:r>
              <a:rPr lang="en-GB" b="0" dirty="0">
                <a:latin typeface="Open Sans" panose="020B0606030504020204"/>
              </a:rPr>
              <a:t>A maximum of £3,000 towards reasonable travel and subsistence costs.</a:t>
            </a:r>
          </a:p>
          <a:p>
            <a:pPr marL="342900" indent="-342900">
              <a:buChar char="•"/>
            </a:pPr>
            <a:r>
              <a:rPr lang="en-GB" b="0" dirty="0">
                <a:latin typeface="Open Sans" panose="020B0606030504020204"/>
              </a:rPr>
              <a:t>An OIV award can be used to pay for up to three separate visits to the same host organisation during the course of your studentship award period. </a:t>
            </a:r>
          </a:p>
          <a:p>
            <a:pPr marL="342900" indent="-342900">
              <a:buChar char="•"/>
            </a:pPr>
            <a:r>
              <a:rPr lang="en-GB" b="0" dirty="0">
                <a:latin typeface="Open Sans" panose="020B0606030504020204"/>
              </a:rPr>
              <a:t>Ordinarily, SeNSS OIV funds can only be spent on flights, visa and accommodation</a:t>
            </a:r>
          </a:p>
          <a:p>
            <a:pPr marL="342900" indent="-342900">
              <a:buChar char="•"/>
            </a:pPr>
            <a:r>
              <a:rPr lang="en-GB" b="0" dirty="0">
                <a:latin typeface="Open Sans" panose="020B0606030504020204"/>
              </a:rPr>
              <a:t>You are expected to apply to other sources for funding, and not just SeNSS. Your supervisor should be able to help you identify other funders you could approach.</a:t>
            </a:r>
          </a:p>
          <a:p>
            <a:pPr marL="342900" indent="-342900">
              <a:buChar char="•"/>
            </a:pPr>
            <a:r>
              <a:rPr lang="en-GB" b="0" dirty="0">
                <a:latin typeface="Open Sans" panose="020B0606030504020204"/>
              </a:rPr>
              <a:t>You may also be able to use some of your RTSG for OIV costs. </a:t>
            </a:r>
          </a:p>
          <a:p>
            <a:pPr algn="ctr"/>
            <a:r>
              <a:rPr lang="en-GB" b="0" dirty="0">
                <a:latin typeface="Open Sans" panose="020B0606030504020204"/>
              </a:rPr>
              <a:t> ------------------</a:t>
            </a:r>
          </a:p>
          <a:p>
            <a:pPr marL="342900" indent="-342900">
              <a:buChar char="•"/>
            </a:pPr>
            <a:r>
              <a:rPr lang="en-GB" b="0" dirty="0">
                <a:latin typeface="Open Sans" panose="020B0606030504020204"/>
              </a:rPr>
              <a:t>You will not be permitted to undertake an OIV during your Masters (+1) year. You can apply for an OIV during your Masters</a:t>
            </a:r>
          </a:p>
          <a:p>
            <a:pPr marL="342900" indent="-342900">
              <a:buChar char="•"/>
            </a:pPr>
            <a:r>
              <a:rPr lang="en-GB" b="0" dirty="0">
                <a:latin typeface="Open Sans" panose="020B0606030504020204"/>
              </a:rPr>
              <a:t>If you are undertaking an OIV in the final year of your studentship, you must complete your OIV at least three months before the end date of your studentship award period. </a:t>
            </a:r>
          </a:p>
          <a:p>
            <a:pPr marL="342900" indent="-342900">
              <a:buChar char="•"/>
            </a:pPr>
            <a:r>
              <a:rPr lang="en-GB" b="0" dirty="0">
                <a:latin typeface="Open Sans" panose="020B0606030504020204"/>
              </a:rPr>
              <a:t>You can only be awarded OIV funding once during the period of your studentship.</a:t>
            </a:r>
          </a:p>
        </p:txBody>
      </p:sp>
    </p:spTree>
    <p:extLst>
      <p:ext uri="{BB962C8B-B14F-4D97-AF65-F5344CB8AC3E}">
        <p14:creationId xmlns:p14="http://schemas.microsoft.com/office/powerpoint/2010/main" val="17850742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5C890-17E6-44BC-87E4-C6C672382A3B}"/>
              </a:ext>
            </a:extLst>
          </p:cNvPr>
          <p:cNvSpPr>
            <a:spLocks noGrp="1"/>
          </p:cNvSpPr>
          <p:nvPr>
            <p:ph type="title"/>
          </p:nvPr>
        </p:nvSpPr>
        <p:spPr/>
        <p:txBody>
          <a:bodyPr/>
          <a:lstStyle/>
          <a:p>
            <a:r>
              <a:rPr lang="en-GB" dirty="0"/>
              <a:t>Application process</a:t>
            </a:r>
          </a:p>
        </p:txBody>
      </p:sp>
      <p:sp>
        <p:nvSpPr>
          <p:cNvPr id="3" name="Content Placeholder 2">
            <a:extLst>
              <a:ext uri="{FF2B5EF4-FFF2-40B4-BE49-F238E27FC236}">
                <a16:creationId xmlns:a16="http://schemas.microsoft.com/office/drawing/2014/main" id="{CDCF5051-034A-4027-AB39-934F0D262C3A}"/>
              </a:ext>
            </a:extLst>
          </p:cNvPr>
          <p:cNvSpPr>
            <a:spLocks noGrp="1"/>
          </p:cNvSpPr>
          <p:nvPr>
            <p:ph idx="1"/>
          </p:nvPr>
        </p:nvSpPr>
        <p:spPr>
          <a:xfrm>
            <a:off x="340551" y="1391788"/>
            <a:ext cx="8189673" cy="4355869"/>
          </a:xfrm>
        </p:spPr>
        <p:txBody>
          <a:bodyPr>
            <a:normAutofit lnSpcReduction="10000"/>
          </a:bodyPr>
          <a:lstStyle/>
          <a:p>
            <a:pPr marL="342900" indent="-342900">
              <a:buFont typeface="Arial" panose="020B0604020202020204" pitchFamily="34" charset="0"/>
              <a:buChar char="•"/>
            </a:pPr>
            <a:r>
              <a:rPr lang="en-GB" b="0" dirty="0">
                <a:latin typeface="Open Sans" panose="020B0606030504020204"/>
              </a:rPr>
              <a:t>The process is the same for both placements and OIV’s</a:t>
            </a:r>
          </a:p>
          <a:p>
            <a:pPr marL="342900" indent="-342900">
              <a:buFont typeface="Arial" panose="020B0604020202020204" pitchFamily="34" charset="0"/>
              <a:buChar char="•"/>
            </a:pPr>
            <a:r>
              <a:rPr lang="en-GB" b="0" dirty="0">
                <a:latin typeface="Open Sans" panose="020B0606030504020204"/>
              </a:rPr>
              <a:t>Apply at least 3 months before you plan undertake either, as this includes completing your university’s risk assessment, and getting travel insurance</a:t>
            </a:r>
          </a:p>
          <a:p>
            <a:pPr marL="342900" indent="-342900">
              <a:buFont typeface="Arial" panose="020B0604020202020204" pitchFamily="34" charset="0"/>
              <a:buChar char="•"/>
            </a:pPr>
            <a:r>
              <a:rPr lang="en-GB" b="0" dirty="0">
                <a:latin typeface="Open Sans" panose="020B0606030504020204"/>
              </a:rPr>
              <a:t>Make a formal application, using SeNSS form, available on VLE</a:t>
            </a:r>
          </a:p>
          <a:p>
            <a:pPr marL="342900" indent="-342900">
              <a:buFont typeface="Arial" panose="020B0604020202020204" pitchFamily="34" charset="0"/>
              <a:buChar char="•"/>
            </a:pPr>
            <a:r>
              <a:rPr lang="en-GB" b="0" dirty="0">
                <a:latin typeface="Open Sans" panose="020B0606030504020204"/>
              </a:rPr>
              <a:t>Get your supervisor to write a supporting statement</a:t>
            </a:r>
          </a:p>
          <a:p>
            <a:pPr marL="342900" indent="-342900">
              <a:buFont typeface="Arial" panose="020B0604020202020204" pitchFamily="34" charset="0"/>
              <a:buChar char="•"/>
            </a:pPr>
            <a:r>
              <a:rPr lang="en-GB" b="0" dirty="0">
                <a:latin typeface="Open Sans" panose="020B0606030504020204"/>
              </a:rPr>
              <a:t>Submit to SeNSS Training Manager for approval who will for  forward your application to Training, Employability and Development (TED) Group.</a:t>
            </a:r>
          </a:p>
          <a:p>
            <a:pPr marL="342900" indent="-342900">
              <a:buFont typeface="Arial" panose="020B0604020202020204" pitchFamily="34" charset="0"/>
              <a:buChar char="•"/>
            </a:pPr>
            <a:r>
              <a:rPr lang="en-GB" b="0" dirty="0">
                <a:latin typeface="Open Sans" panose="020B0606030504020204"/>
              </a:rPr>
              <a:t>OIV’s and Placements are reviewed by TED and will make a decision on your application within 14 days of application</a:t>
            </a:r>
          </a:p>
          <a:p>
            <a:pPr marL="342900" indent="-342900">
              <a:buFont typeface="Arial" panose="020B0604020202020204" pitchFamily="34" charset="0"/>
              <a:buChar char="•"/>
            </a:pPr>
            <a:r>
              <a:rPr lang="en-GB" b="0" dirty="0">
                <a:latin typeface="Open Sans" panose="020B0606030504020204"/>
              </a:rPr>
              <a:t>If you don’t think SeNSS’s decision is fair and rational, you can appeal using the SeNSS Appeals process</a:t>
            </a:r>
          </a:p>
          <a:p>
            <a:endParaRPr lang="en-GB" dirty="0"/>
          </a:p>
          <a:p>
            <a:endParaRPr lang="en-GB" dirty="0"/>
          </a:p>
        </p:txBody>
      </p:sp>
    </p:spTree>
    <p:extLst>
      <p:ext uri="{BB962C8B-B14F-4D97-AF65-F5344CB8AC3E}">
        <p14:creationId xmlns:p14="http://schemas.microsoft.com/office/powerpoint/2010/main" val="27892942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2AF1C-98E4-4B8C-B90C-4800416E93BC}"/>
              </a:ext>
            </a:extLst>
          </p:cNvPr>
          <p:cNvSpPr>
            <a:spLocks noGrp="1"/>
          </p:cNvSpPr>
          <p:nvPr>
            <p:ph type="title"/>
          </p:nvPr>
        </p:nvSpPr>
        <p:spPr/>
        <p:txBody>
          <a:bodyPr/>
          <a:lstStyle/>
          <a:p>
            <a:r>
              <a:rPr lang="en-GB" dirty="0"/>
              <a:t>References</a:t>
            </a:r>
          </a:p>
        </p:txBody>
      </p:sp>
      <p:sp>
        <p:nvSpPr>
          <p:cNvPr id="3" name="Rectangle 2">
            <a:extLst>
              <a:ext uri="{FF2B5EF4-FFF2-40B4-BE49-F238E27FC236}">
                <a16:creationId xmlns:a16="http://schemas.microsoft.com/office/drawing/2014/main" id="{3C86DFC3-8117-47F9-ACFE-6FBB1EB53CD9}"/>
              </a:ext>
            </a:extLst>
          </p:cNvPr>
          <p:cNvSpPr/>
          <p:nvPr/>
        </p:nvSpPr>
        <p:spPr>
          <a:xfrm>
            <a:off x="340552" y="1028343"/>
            <a:ext cx="8659610" cy="4093428"/>
          </a:xfrm>
          <a:prstGeom prst="rect">
            <a:avLst/>
          </a:prstGeom>
        </p:spPr>
        <p:txBody>
          <a:bodyPr wrap="square">
            <a:spAutoFit/>
          </a:bodyPr>
          <a:lstStyle/>
          <a:p>
            <a:pPr marL="285750" indent="-285750">
              <a:buFont typeface="Arial" panose="020B0604020202020204" pitchFamily="34" charset="0"/>
              <a:buChar char="•"/>
            </a:pPr>
            <a:r>
              <a:rPr lang="en-GB" sz="2000" dirty="0">
                <a:latin typeface="Open Sans" panose="020B0606030504020204"/>
              </a:rPr>
              <a:t>HEFCE (2011) </a:t>
            </a:r>
            <a:r>
              <a:rPr lang="en-GB" sz="2000" i="1" dirty="0">
                <a:latin typeface="Open Sans" panose="020B0606030504020204"/>
              </a:rPr>
              <a:t>PhD Study: Trends and profiles 1996-97 to 2009-10</a:t>
            </a:r>
            <a:r>
              <a:rPr lang="en-GB" sz="2000" dirty="0">
                <a:latin typeface="Open Sans" panose="020B0606030504020204"/>
              </a:rPr>
              <a:t>  Higher Education Funding Council for England</a:t>
            </a:r>
          </a:p>
          <a:p>
            <a:pPr marL="285750" indent="-285750">
              <a:buFont typeface="Arial" panose="020B0604020202020204" pitchFamily="34" charset="0"/>
              <a:buChar char="•"/>
            </a:pPr>
            <a:r>
              <a:rPr lang="en-GB" sz="2000" dirty="0">
                <a:latin typeface="Open Sans" panose="020B0606030504020204"/>
              </a:rPr>
              <a:t>James, W. (1903) ‘The PhD Octopus’ in (1911) </a:t>
            </a:r>
            <a:r>
              <a:rPr lang="en-GB" sz="2000" i="1" dirty="0">
                <a:latin typeface="Open Sans" panose="020B0606030504020204"/>
              </a:rPr>
              <a:t>Memoirs and Studies</a:t>
            </a:r>
            <a:r>
              <a:rPr lang="en-GB" sz="2000" dirty="0">
                <a:latin typeface="Open Sans" panose="020B0606030504020204"/>
              </a:rPr>
              <a:t>, Longman</a:t>
            </a:r>
          </a:p>
          <a:p>
            <a:pPr marL="285750" indent="-285750">
              <a:buFont typeface="Arial" panose="020B0604020202020204" pitchFamily="34" charset="0"/>
              <a:buChar char="•"/>
            </a:pPr>
            <a:r>
              <a:rPr lang="en-GB" sz="2000" dirty="0" err="1">
                <a:latin typeface="Open Sans" panose="020B0606030504020204"/>
              </a:rPr>
              <a:t>Kehm</a:t>
            </a:r>
            <a:r>
              <a:rPr lang="en-GB" sz="2000" dirty="0">
                <a:latin typeface="Open Sans" panose="020B0606030504020204"/>
              </a:rPr>
              <a:t>, B. (2007) ‘Doctoral education in Germany: between tradition and reform’, in  S Powell and H Green </a:t>
            </a:r>
            <a:r>
              <a:rPr lang="en-GB" sz="2000" i="1" dirty="0">
                <a:latin typeface="Open Sans" panose="020B0606030504020204"/>
              </a:rPr>
              <a:t>The Doctorate Worldwide</a:t>
            </a:r>
            <a:r>
              <a:rPr lang="en-GB" sz="2000" dirty="0">
                <a:latin typeface="Open Sans" panose="020B0606030504020204"/>
              </a:rPr>
              <a:t>, SRHE/Open University Press</a:t>
            </a:r>
          </a:p>
          <a:p>
            <a:pPr marL="285750" indent="-285750">
              <a:buFont typeface="Arial" panose="020B0604020202020204" pitchFamily="34" charset="0"/>
              <a:buChar char="•"/>
            </a:pPr>
            <a:r>
              <a:rPr lang="en-GB" sz="2000" dirty="0" err="1">
                <a:latin typeface="Open Sans" panose="020B0606030504020204"/>
              </a:rPr>
              <a:t>Nerad</a:t>
            </a:r>
            <a:r>
              <a:rPr lang="en-GB" sz="2000" dirty="0">
                <a:latin typeface="Open Sans" panose="020B0606030504020204"/>
              </a:rPr>
              <a:t>, M. (2009) ‘Confronting common assumptions’ in RG Ehrenburg &amp; CV </a:t>
            </a:r>
            <a:r>
              <a:rPr lang="en-GB" sz="2000" dirty="0" err="1">
                <a:latin typeface="Open Sans" panose="020B0606030504020204"/>
              </a:rPr>
              <a:t>Kuh</a:t>
            </a:r>
            <a:r>
              <a:rPr lang="en-GB" sz="2000" dirty="0">
                <a:latin typeface="Open Sans" panose="020B0606030504020204"/>
              </a:rPr>
              <a:t> (eds) </a:t>
            </a:r>
            <a:r>
              <a:rPr lang="en-GB" sz="2000" i="1" dirty="0">
                <a:latin typeface="Open Sans" panose="020B0606030504020204"/>
              </a:rPr>
              <a:t>Doctoral Education and the Faculty of the Future</a:t>
            </a:r>
            <a:r>
              <a:rPr lang="en-GB" sz="2000" dirty="0">
                <a:latin typeface="Open Sans" panose="020B0606030504020204"/>
              </a:rPr>
              <a:t> Cornell University Press</a:t>
            </a:r>
          </a:p>
          <a:p>
            <a:pPr marL="285750" indent="-285750">
              <a:buFont typeface="Arial" panose="020B0604020202020204" pitchFamily="34" charset="0"/>
              <a:buChar char="•"/>
            </a:pPr>
            <a:r>
              <a:rPr lang="en-GB" sz="2000" dirty="0">
                <a:latin typeface="Open Sans" panose="020B0606030504020204"/>
              </a:rPr>
              <a:t>Simpson, R. (1984</a:t>
            </a:r>
            <a:r>
              <a:rPr lang="en-GB" sz="2000" i="1" dirty="0">
                <a:latin typeface="Open Sans" panose="020B0606030504020204"/>
              </a:rPr>
              <a:t>) How the PhD came to Britain</a:t>
            </a:r>
            <a:r>
              <a:rPr lang="en-GB" sz="2000" dirty="0">
                <a:latin typeface="Open Sans" panose="020B0606030504020204"/>
              </a:rPr>
              <a:t>, SRHE</a:t>
            </a:r>
          </a:p>
          <a:p>
            <a:pPr marL="285750" indent="-285750">
              <a:buFont typeface="Arial" panose="020B0604020202020204" pitchFamily="34" charset="0"/>
              <a:buChar char="•"/>
            </a:pPr>
            <a:r>
              <a:rPr lang="en-GB" sz="2000" dirty="0">
                <a:latin typeface="Open Sans" panose="020B0606030504020204"/>
              </a:rPr>
              <a:t>Vitae (2013) </a:t>
            </a:r>
            <a:r>
              <a:rPr lang="en-GB" sz="2000" i="1" dirty="0">
                <a:latin typeface="Open Sans" panose="020B0606030504020204"/>
              </a:rPr>
              <a:t>What do Researchers Do? </a:t>
            </a:r>
            <a:r>
              <a:rPr lang="en-GB" sz="2000" dirty="0">
                <a:latin typeface="Open Sans" panose="020B0606030504020204"/>
              </a:rPr>
              <a:t> Careers Research and Advisory Centre</a:t>
            </a:r>
            <a:endParaRPr lang="en-GB" sz="2000" i="1" dirty="0">
              <a:latin typeface="Open Sans" panose="020B0606030504020204"/>
            </a:endParaRPr>
          </a:p>
        </p:txBody>
      </p:sp>
    </p:spTree>
    <p:extLst>
      <p:ext uri="{BB962C8B-B14F-4D97-AF65-F5344CB8AC3E}">
        <p14:creationId xmlns:p14="http://schemas.microsoft.com/office/powerpoint/2010/main" val="25660532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31F42-F4B5-6BD2-A8F4-F421D77F579C}"/>
              </a:ext>
            </a:extLst>
          </p:cNvPr>
          <p:cNvSpPr>
            <a:spLocks noGrp="1"/>
          </p:cNvSpPr>
          <p:nvPr>
            <p:ph type="title"/>
          </p:nvPr>
        </p:nvSpPr>
        <p:spPr/>
        <p:txBody>
          <a:bodyPr>
            <a:normAutofit/>
          </a:bodyPr>
          <a:lstStyle/>
          <a:p>
            <a:r>
              <a:rPr lang="en-GB" sz="3300" b="0" dirty="0">
                <a:solidFill>
                  <a:srgbClr val="242424"/>
                </a:solidFill>
                <a:latin typeface="Calibri" panose="020F0502020204030204" pitchFamily="34" charset="0"/>
              </a:rPr>
              <a:t>OIV</a:t>
            </a:r>
            <a:endParaRPr lang="en-GB" dirty="0"/>
          </a:p>
        </p:txBody>
      </p:sp>
      <p:sp>
        <p:nvSpPr>
          <p:cNvPr id="3" name="Content Placeholder 2">
            <a:extLst>
              <a:ext uri="{FF2B5EF4-FFF2-40B4-BE49-F238E27FC236}">
                <a16:creationId xmlns:a16="http://schemas.microsoft.com/office/drawing/2014/main" id="{52BA77CB-7270-0222-445E-EBC47712E9D2}"/>
              </a:ext>
            </a:extLst>
          </p:cNvPr>
          <p:cNvSpPr>
            <a:spLocks noGrp="1"/>
          </p:cNvSpPr>
          <p:nvPr>
            <p:ph idx="1"/>
          </p:nvPr>
        </p:nvSpPr>
        <p:spPr/>
        <p:txBody>
          <a:bodyPr/>
          <a:lstStyle/>
          <a:p>
            <a:r>
              <a:rPr lang="en-GB" dirty="0"/>
              <a:t>Fourth year (originally planned to be second year)</a:t>
            </a:r>
          </a:p>
          <a:p>
            <a:endParaRPr lang="en-GB" dirty="0"/>
          </a:p>
          <a:p>
            <a:r>
              <a:rPr lang="en-GB" dirty="0"/>
              <a:t>UCLA Jan 2022 – April 2022 (3 month OIV)</a:t>
            </a:r>
            <a:endParaRPr lang="en-GB" dirty="0">
              <a:sym typeface="Wingdings" panose="05000000000000000000" pitchFamily="2" charset="2"/>
            </a:endParaRPr>
          </a:p>
          <a:p>
            <a:endParaRPr lang="en-GB" dirty="0">
              <a:sym typeface="Wingdings" panose="05000000000000000000" pitchFamily="2" charset="2"/>
            </a:endParaRPr>
          </a:p>
          <a:p>
            <a:r>
              <a:rPr lang="en-GB" dirty="0">
                <a:sym typeface="Wingdings" panose="05000000000000000000" pitchFamily="2" charset="2"/>
              </a:rPr>
              <a:t>PhD in OCD  UCLA OCD, Anxiety, and Tic Disorder Clinic. </a:t>
            </a:r>
          </a:p>
          <a:p>
            <a:endParaRPr lang="en-GB" dirty="0"/>
          </a:p>
        </p:txBody>
      </p:sp>
    </p:spTree>
    <p:extLst>
      <p:ext uri="{BB962C8B-B14F-4D97-AF65-F5344CB8AC3E}">
        <p14:creationId xmlns:p14="http://schemas.microsoft.com/office/powerpoint/2010/main" val="27432277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31F42-F4B5-6BD2-A8F4-F421D77F579C}"/>
              </a:ext>
            </a:extLst>
          </p:cNvPr>
          <p:cNvSpPr>
            <a:spLocks noGrp="1"/>
          </p:cNvSpPr>
          <p:nvPr>
            <p:ph type="title"/>
          </p:nvPr>
        </p:nvSpPr>
        <p:spPr/>
        <p:txBody>
          <a:bodyPr>
            <a:normAutofit/>
          </a:bodyPr>
          <a:lstStyle/>
          <a:p>
            <a:r>
              <a:rPr lang="en-GB" sz="3300" b="0" dirty="0">
                <a:solidFill>
                  <a:srgbClr val="242424"/>
                </a:solidFill>
                <a:latin typeface="Calibri" panose="020F0502020204030204" pitchFamily="34" charset="0"/>
              </a:rPr>
              <a:t>How </a:t>
            </a:r>
            <a:r>
              <a:rPr lang="en-GB" dirty="0">
                <a:solidFill>
                  <a:srgbClr val="242424"/>
                </a:solidFill>
                <a:latin typeface="Calibri" panose="020F0502020204030204" pitchFamily="34" charset="0"/>
              </a:rPr>
              <a:t>my OIV </a:t>
            </a:r>
            <a:r>
              <a:rPr lang="en-GB" sz="3300" b="0" dirty="0">
                <a:solidFill>
                  <a:srgbClr val="242424"/>
                </a:solidFill>
                <a:latin typeface="Calibri" panose="020F0502020204030204" pitchFamily="34" charset="0"/>
              </a:rPr>
              <a:t>fit in to my PhD experience </a:t>
            </a:r>
            <a:endParaRPr lang="en-GB" dirty="0"/>
          </a:p>
        </p:txBody>
      </p:sp>
      <p:sp>
        <p:nvSpPr>
          <p:cNvPr id="3" name="Content Placeholder 2">
            <a:extLst>
              <a:ext uri="{FF2B5EF4-FFF2-40B4-BE49-F238E27FC236}">
                <a16:creationId xmlns:a16="http://schemas.microsoft.com/office/drawing/2014/main" id="{52BA77CB-7270-0222-445E-EBC47712E9D2}"/>
              </a:ext>
            </a:extLst>
          </p:cNvPr>
          <p:cNvSpPr>
            <a:spLocks noGrp="1"/>
          </p:cNvSpPr>
          <p:nvPr>
            <p:ph idx="1"/>
          </p:nvPr>
        </p:nvSpPr>
        <p:spPr/>
        <p:txBody>
          <a:bodyPr>
            <a:normAutofit/>
          </a:bodyPr>
          <a:lstStyle/>
          <a:p>
            <a:r>
              <a:rPr lang="en-GB" dirty="0"/>
              <a:t>Fourth year (originally planned to be second year)</a:t>
            </a:r>
          </a:p>
          <a:p>
            <a:endParaRPr lang="en-GB" dirty="0"/>
          </a:p>
          <a:p>
            <a:r>
              <a:rPr lang="en-GB" dirty="0"/>
              <a:t>Develop skills/experience for final part of PhD </a:t>
            </a:r>
            <a:r>
              <a:rPr lang="en-GB" dirty="0">
                <a:sym typeface="Wingdings" panose="05000000000000000000" pitchFamily="2" charset="2"/>
              </a:rPr>
              <a:t> opportunity to share research findings/reflect on how ran final PhD project/establish research networks. </a:t>
            </a:r>
          </a:p>
          <a:p>
            <a:endParaRPr lang="en-GB" dirty="0">
              <a:sym typeface="Wingdings" panose="05000000000000000000" pitchFamily="2" charset="2"/>
            </a:endParaRPr>
          </a:p>
          <a:p>
            <a:r>
              <a:rPr lang="en-GB" dirty="0">
                <a:sym typeface="Wingdings" panose="05000000000000000000" pitchFamily="2" charset="2"/>
              </a:rPr>
              <a:t>Valuable experience  PhD (see how other labs are run, develop knowledge in PhD subject and related areas, meet renowned researchers in the field, welcomed ‘break’ from PhD research – felt more refreshed, able to concentrate on thesis when got back), personally (living abroad [in a pandemic], explore new places, meet new people, opened up thoughts/opportunities to work abroad in the future).</a:t>
            </a:r>
          </a:p>
          <a:p>
            <a:endParaRPr lang="en-GB" dirty="0"/>
          </a:p>
        </p:txBody>
      </p:sp>
    </p:spTree>
    <p:extLst>
      <p:ext uri="{BB962C8B-B14F-4D97-AF65-F5344CB8AC3E}">
        <p14:creationId xmlns:p14="http://schemas.microsoft.com/office/powerpoint/2010/main" val="14641960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31F42-F4B5-6BD2-A8F4-F421D77F579C}"/>
              </a:ext>
            </a:extLst>
          </p:cNvPr>
          <p:cNvSpPr>
            <a:spLocks noGrp="1"/>
          </p:cNvSpPr>
          <p:nvPr>
            <p:ph type="title"/>
          </p:nvPr>
        </p:nvSpPr>
        <p:spPr/>
        <p:txBody>
          <a:bodyPr>
            <a:normAutofit/>
          </a:bodyPr>
          <a:lstStyle/>
          <a:p>
            <a:r>
              <a:rPr lang="en-GB" sz="3300" b="0" dirty="0">
                <a:solidFill>
                  <a:srgbClr val="242424"/>
                </a:solidFill>
                <a:latin typeface="Calibri" panose="020F0502020204030204" pitchFamily="34" charset="0"/>
              </a:rPr>
              <a:t>Process of identifying OIV</a:t>
            </a:r>
            <a:endParaRPr lang="en-GB" dirty="0"/>
          </a:p>
        </p:txBody>
      </p:sp>
      <p:sp>
        <p:nvSpPr>
          <p:cNvPr id="3" name="Content Placeholder 2">
            <a:extLst>
              <a:ext uri="{FF2B5EF4-FFF2-40B4-BE49-F238E27FC236}">
                <a16:creationId xmlns:a16="http://schemas.microsoft.com/office/drawing/2014/main" id="{52BA77CB-7270-0222-445E-EBC47712E9D2}"/>
              </a:ext>
            </a:extLst>
          </p:cNvPr>
          <p:cNvSpPr>
            <a:spLocks noGrp="1"/>
          </p:cNvSpPr>
          <p:nvPr>
            <p:ph idx="1"/>
          </p:nvPr>
        </p:nvSpPr>
        <p:spPr/>
        <p:txBody>
          <a:bodyPr>
            <a:normAutofit/>
          </a:bodyPr>
          <a:lstStyle/>
          <a:p>
            <a:r>
              <a:rPr lang="en-GB" dirty="0">
                <a:sym typeface="Wingdings" panose="05000000000000000000" pitchFamily="2" charset="2"/>
              </a:rPr>
              <a:t>Email from </a:t>
            </a:r>
            <a:r>
              <a:rPr lang="en-GB" dirty="0" err="1">
                <a:sym typeface="Wingdings" panose="05000000000000000000" pitchFamily="2" charset="2"/>
              </a:rPr>
              <a:t>SeNSS</a:t>
            </a:r>
            <a:endParaRPr lang="en-GB" dirty="0">
              <a:sym typeface="Wingdings" panose="05000000000000000000" pitchFamily="2" charset="2"/>
            </a:endParaRPr>
          </a:p>
          <a:p>
            <a:r>
              <a:rPr lang="en-GB" dirty="0">
                <a:sym typeface="Wingdings" panose="05000000000000000000" pitchFamily="2" charset="2"/>
              </a:rPr>
              <a:t>Discussed with Supervisor</a:t>
            </a:r>
          </a:p>
          <a:p>
            <a:r>
              <a:rPr lang="en-GB" dirty="0">
                <a:sym typeface="Wingdings" panose="05000000000000000000" pitchFamily="2" charset="2"/>
              </a:rPr>
              <a:t>Researched possible Universities/Researchers</a:t>
            </a:r>
          </a:p>
          <a:p>
            <a:r>
              <a:rPr lang="en-GB" dirty="0">
                <a:sym typeface="Wingdings" panose="05000000000000000000" pitchFamily="2" charset="2"/>
              </a:rPr>
              <a:t>Refined with Supervisor</a:t>
            </a:r>
          </a:p>
          <a:p>
            <a:r>
              <a:rPr lang="en-GB" dirty="0">
                <a:sym typeface="Wingdings" panose="05000000000000000000" pitchFamily="2" charset="2"/>
              </a:rPr>
              <a:t>Reached out to possible host University/Researcher</a:t>
            </a:r>
          </a:p>
          <a:p>
            <a:r>
              <a:rPr lang="en-GB" dirty="0">
                <a:sym typeface="Wingdings" panose="05000000000000000000" pitchFamily="2" charset="2"/>
              </a:rPr>
              <a:t>Wrote application</a:t>
            </a:r>
          </a:p>
          <a:p>
            <a:r>
              <a:rPr lang="en-GB" dirty="0">
                <a:sym typeface="Wingdings" panose="05000000000000000000" pitchFamily="2" charset="2"/>
              </a:rPr>
              <a:t>Liaising with </a:t>
            </a:r>
            <a:r>
              <a:rPr lang="en-GB" dirty="0" err="1">
                <a:sym typeface="Wingdings" panose="05000000000000000000" pitchFamily="2" charset="2"/>
              </a:rPr>
              <a:t>SeNSS</a:t>
            </a:r>
            <a:r>
              <a:rPr lang="en-GB" dirty="0">
                <a:sym typeface="Wingdings" panose="05000000000000000000" pitchFamily="2" charset="2"/>
              </a:rPr>
              <a:t> throughout for help with any questions. </a:t>
            </a:r>
          </a:p>
          <a:p>
            <a:endParaRPr lang="en-GB" dirty="0"/>
          </a:p>
        </p:txBody>
      </p:sp>
    </p:spTree>
    <p:extLst>
      <p:ext uri="{BB962C8B-B14F-4D97-AF65-F5344CB8AC3E}">
        <p14:creationId xmlns:p14="http://schemas.microsoft.com/office/powerpoint/2010/main" val="34676321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31F42-F4B5-6BD2-A8F4-F421D77F579C}"/>
              </a:ext>
            </a:extLst>
          </p:cNvPr>
          <p:cNvSpPr>
            <a:spLocks noGrp="1"/>
          </p:cNvSpPr>
          <p:nvPr>
            <p:ph type="title"/>
          </p:nvPr>
        </p:nvSpPr>
        <p:spPr/>
        <p:txBody>
          <a:bodyPr>
            <a:normAutofit/>
          </a:bodyPr>
          <a:lstStyle/>
          <a:p>
            <a:r>
              <a:rPr lang="en-GB" sz="3300" b="0" dirty="0">
                <a:solidFill>
                  <a:srgbClr val="242424"/>
                </a:solidFill>
                <a:latin typeface="Calibri" panose="020F0502020204030204" pitchFamily="34" charset="0"/>
              </a:rPr>
              <a:t>Significant challenges </a:t>
            </a:r>
            <a:endParaRPr lang="en-GB" dirty="0"/>
          </a:p>
        </p:txBody>
      </p:sp>
      <p:sp>
        <p:nvSpPr>
          <p:cNvPr id="3" name="Content Placeholder 2">
            <a:extLst>
              <a:ext uri="{FF2B5EF4-FFF2-40B4-BE49-F238E27FC236}">
                <a16:creationId xmlns:a16="http://schemas.microsoft.com/office/drawing/2014/main" id="{52BA77CB-7270-0222-445E-EBC47712E9D2}"/>
              </a:ext>
            </a:extLst>
          </p:cNvPr>
          <p:cNvSpPr>
            <a:spLocks noGrp="1"/>
          </p:cNvSpPr>
          <p:nvPr>
            <p:ph idx="1"/>
          </p:nvPr>
        </p:nvSpPr>
        <p:spPr/>
        <p:txBody>
          <a:bodyPr>
            <a:normAutofit/>
          </a:bodyPr>
          <a:lstStyle/>
          <a:p>
            <a:r>
              <a:rPr lang="en-GB" dirty="0">
                <a:sym typeface="Wingdings" panose="05000000000000000000" pitchFamily="2" charset="2"/>
              </a:rPr>
              <a:t>Getting the OIV organised  identifying/sorting accommodation (particularly for 3 month stay) </a:t>
            </a:r>
          </a:p>
          <a:p>
            <a:endParaRPr lang="en-GB" dirty="0">
              <a:sym typeface="Wingdings" panose="05000000000000000000" pitchFamily="2" charset="2"/>
            </a:endParaRPr>
          </a:p>
          <a:p>
            <a:r>
              <a:rPr lang="en-GB" dirty="0">
                <a:sym typeface="Wingdings" panose="05000000000000000000" pitchFamily="2" charset="2"/>
              </a:rPr>
              <a:t>Visa  long process, lots of stress (kindly support by Paul from </a:t>
            </a:r>
            <a:r>
              <a:rPr lang="en-GB" dirty="0" err="1">
                <a:sym typeface="Wingdings" panose="05000000000000000000" pitchFamily="2" charset="2"/>
              </a:rPr>
              <a:t>SeNSS</a:t>
            </a:r>
            <a:r>
              <a:rPr lang="en-GB" dirty="0">
                <a:sym typeface="Wingdings" panose="05000000000000000000" pitchFamily="2" charset="2"/>
              </a:rPr>
              <a:t>). Took at least 6 months for Visa to be sorted. </a:t>
            </a:r>
          </a:p>
          <a:p>
            <a:endParaRPr lang="en-GB" dirty="0">
              <a:sym typeface="Wingdings" panose="05000000000000000000" pitchFamily="2" charset="2"/>
            </a:endParaRPr>
          </a:p>
          <a:p>
            <a:r>
              <a:rPr lang="en-GB" dirty="0">
                <a:sym typeface="Wingdings" panose="05000000000000000000" pitchFamily="2" charset="2"/>
              </a:rPr>
              <a:t>OIV plan not being implemented  having to push to do things listed on the plan. </a:t>
            </a:r>
          </a:p>
          <a:p>
            <a:endParaRPr lang="en-GB" dirty="0">
              <a:sym typeface="Wingdings" panose="05000000000000000000" pitchFamily="2" charset="2"/>
            </a:endParaRPr>
          </a:p>
          <a:p>
            <a:r>
              <a:rPr lang="en-GB" dirty="0">
                <a:sym typeface="Wingdings" panose="05000000000000000000" pitchFamily="2" charset="2"/>
              </a:rPr>
              <a:t>Despite challenges – would highly recommend.</a:t>
            </a:r>
          </a:p>
          <a:p>
            <a:endParaRPr lang="en-GB" dirty="0">
              <a:sym typeface="Wingdings" panose="05000000000000000000" pitchFamily="2" charset="2"/>
            </a:endParaRPr>
          </a:p>
          <a:p>
            <a:endParaRPr lang="en-GB" dirty="0">
              <a:sym typeface="Wingdings" panose="05000000000000000000" pitchFamily="2" charset="2"/>
            </a:endParaRPr>
          </a:p>
          <a:p>
            <a:endParaRPr lang="en-GB" dirty="0"/>
          </a:p>
        </p:txBody>
      </p:sp>
    </p:spTree>
    <p:extLst>
      <p:ext uri="{BB962C8B-B14F-4D97-AF65-F5344CB8AC3E}">
        <p14:creationId xmlns:p14="http://schemas.microsoft.com/office/powerpoint/2010/main" val="12644411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31F42-F4B5-6BD2-A8F4-F421D77F579C}"/>
              </a:ext>
            </a:extLst>
          </p:cNvPr>
          <p:cNvSpPr>
            <a:spLocks noGrp="1"/>
          </p:cNvSpPr>
          <p:nvPr>
            <p:ph type="title"/>
          </p:nvPr>
        </p:nvSpPr>
        <p:spPr/>
        <p:txBody>
          <a:bodyPr>
            <a:normAutofit/>
          </a:bodyPr>
          <a:lstStyle/>
          <a:p>
            <a:r>
              <a:rPr lang="en-GB" sz="3300" b="0" dirty="0">
                <a:solidFill>
                  <a:srgbClr val="242424"/>
                </a:solidFill>
                <a:latin typeface="Calibri" panose="020F0502020204030204" pitchFamily="34" charset="0"/>
              </a:rPr>
              <a:t>Critical lesson/skill developed</a:t>
            </a:r>
            <a:endParaRPr lang="en-GB" dirty="0"/>
          </a:p>
        </p:txBody>
      </p:sp>
      <p:sp>
        <p:nvSpPr>
          <p:cNvPr id="3" name="Content Placeholder 2">
            <a:extLst>
              <a:ext uri="{FF2B5EF4-FFF2-40B4-BE49-F238E27FC236}">
                <a16:creationId xmlns:a16="http://schemas.microsoft.com/office/drawing/2014/main" id="{52BA77CB-7270-0222-445E-EBC47712E9D2}"/>
              </a:ext>
            </a:extLst>
          </p:cNvPr>
          <p:cNvSpPr>
            <a:spLocks noGrp="1"/>
          </p:cNvSpPr>
          <p:nvPr>
            <p:ph idx="1"/>
          </p:nvPr>
        </p:nvSpPr>
        <p:spPr/>
        <p:txBody>
          <a:bodyPr>
            <a:normAutofit/>
          </a:bodyPr>
          <a:lstStyle/>
          <a:p>
            <a:r>
              <a:rPr lang="en-GB" dirty="0">
                <a:sym typeface="Wingdings" panose="05000000000000000000" pitchFamily="2" charset="2"/>
              </a:rPr>
              <a:t>Just going for it/ saying yes to opportunities you perhaps hadn’t thought of before. </a:t>
            </a:r>
          </a:p>
          <a:p>
            <a:endParaRPr lang="en-GB" dirty="0">
              <a:sym typeface="Wingdings" panose="05000000000000000000" pitchFamily="2" charset="2"/>
            </a:endParaRPr>
          </a:p>
          <a:p>
            <a:endParaRPr lang="en-GB" dirty="0">
              <a:sym typeface="Wingdings" panose="05000000000000000000" pitchFamily="2" charset="2"/>
            </a:endParaRPr>
          </a:p>
          <a:p>
            <a:endParaRPr lang="en-GB" dirty="0"/>
          </a:p>
        </p:txBody>
      </p:sp>
    </p:spTree>
    <p:extLst>
      <p:ext uri="{BB962C8B-B14F-4D97-AF65-F5344CB8AC3E}">
        <p14:creationId xmlns:p14="http://schemas.microsoft.com/office/powerpoint/2010/main" val="1418289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172828-3053-44D2-8ECB-515CD8DD5238}"/>
              </a:ext>
            </a:extLst>
          </p:cNvPr>
          <p:cNvSpPr>
            <a:spLocks noGrp="1"/>
          </p:cNvSpPr>
          <p:nvPr>
            <p:ph type="title"/>
          </p:nvPr>
        </p:nvSpPr>
        <p:spPr/>
        <p:txBody>
          <a:bodyPr/>
          <a:lstStyle/>
          <a:p>
            <a:r>
              <a:rPr lang="en-GB" dirty="0"/>
              <a:t>The nature of the PhD (I)</a:t>
            </a:r>
          </a:p>
        </p:txBody>
      </p:sp>
      <p:sp>
        <p:nvSpPr>
          <p:cNvPr id="4" name="Rectangle 3">
            <a:extLst>
              <a:ext uri="{FF2B5EF4-FFF2-40B4-BE49-F238E27FC236}">
                <a16:creationId xmlns:a16="http://schemas.microsoft.com/office/drawing/2014/main" id="{B4E5E50B-2388-4F0C-8E3F-DB8BB758322A}"/>
              </a:ext>
            </a:extLst>
          </p:cNvPr>
          <p:cNvSpPr/>
          <p:nvPr/>
        </p:nvSpPr>
        <p:spPr>
          <a:xfrm>
            <a:off x="340551" y="1428109"/>
            <a:ext cx="8510635" cy="3970318"/>
          </a:xfrm>
          <a:prstGeom prst="rect">
            <a:avLst/>
          </a:prstGeom>
        </p:spPr>
        <p:txBody>
          <a:bodyPr wrap="square">
            <a:spAutoFit/>
          </a:bodyPr>
          <a:lstStyle/>
          <a:p>
            <a:pPr marL="457200" indent="-457200">
              <a:buFont typeface="Arial" panose="020B0604020202020204" pitchFamily="34" charset="0"/>
              <a:buChar char="•"/>
            </a:pPr>
            <a:r>
              <a:rPr lang="en-GB" sz="2800" dirty="0">
                <a:latin typeface="Open Sans" panose="020B0606030504020204"/>
              </a:rPr>
              <a:t>Reputedly began in at the University of Paris in the mid-12</a:t>
            </a:r>
            <a:r>
              <a:rPr lang="en-GB" sz="2800" baseline="30000" dirty="0">
                <a:latin typeface="Open Sans" panose="020B0606030504020204"/>
              </a:rPr>
              <a:t>th</a:t>
            </a:r>
            <a:r>
              <a:rPr lang="en-GB" sz="2800" dirty="0">
                <a:latin typeface="Open Sans" panose="020B0606030504020204"/>
              </a:rPr>
              <a:t> century;</a:t>
            </a:r>
          </a:p>
          <a:p>
            <a:pPr marL="457200" indent="-457200">
              <a:buFont typeface="Arial" panose="020B0604020202020204" pitchFamily="34" charset="0"/>
              <a:buChar char="•"/>
            </a:pPr>
            <a:r>
              <a:rPr lang="en-GB" sz="2800" dirty="0">
                <a:latin typeface="Open Sans" panose="020B0606030504020204"/>
              </a:rPr>
              <a:t>Conferred licence to practise in the professions of law, medicine and theology;</a:t>
            </a:r>
          </a:p>
          <a:p>
            <a:pPr marL="457200" indent="-457200">
              <a:buFont typeface="Arial" panose="020B0604020202020204" pitchFamily="34" charset="0"/>
              <a:buChar char="•"/>
            </a:pPr>
            <a:r>
              <a:rPr lang="en-GB" sz="2800" dirty="0">
                <a:latin typeface="Open Sans" panose="020B0606030504020204"/>
              </a:rPr>
              <a:t>First mention in print was in 1207 in a letter from Pope Innocent 111 to King John of England, defending Stephen Langton’s candidature for Archbishop of Canterbury because, among other things, he had a doctorate in theology. </a:t>
            </a:r>
          </a:p>
        </p:txBody>
      </p:sp>
    </p:spTree>
    <p:extLst>
      <p:ext uri="{BB962C8B-B14F-4D97-AF65-F5344CB8AC3E}">
        <p14:creationId xmlns:p14="http://schemas.microsoft.com/office/powerpoint/2010/main" val="31154637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7923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2BF15-1B10-4500-B6A4-C4BAAAE75BE8}"/>
              </a:ext>
            </a:extLst>
          </p:cNvPr>
          <p:cNvSpPr>
            <a:spLocks noGrp="1"/>
          </p:cNvSpPr>
          <p:nvPr>
            <p:ph type="title"/>
          </p:nvPr>
        </p:nvSpPr>
        <p:spPr/>
        <p:txBody>
          <a:bodyPr/>
          <a:lstStyle/>
          <a:p>
            <a:r>
              <a:rPr lang="en-GB" dirty="0"/>
              <a:t>The nature of the PhD (II)</a:t>
            </a:r>
          </a:p>
        </p:txBody>
      </p:sp>
      <p:sp>
        <p:nvSpPr>
          <p:cNvPr id="3" name="Rectangle 2">
            <a:extLst>
              <a:ext uri="{FF2B5EF4-FFF2-40B4-BE49-F238E27FC236}">
                <a16:creationId xmlns:a16="http://schemas.microsoft.com/office/drawing/2014/main" id="{466E7B8F-52CA-45D4-B034-EF150438808F}"/>
              </a:ext>
            </a:extLst>
          </p:cNvPr>
          <p:cNvSpPr/>
          <p:nvPr/>
        </p:nvSpPr>
        <p:spPr>
          <a:xfrm>
            <a:off x="340552" y="1325367"/>
            <a:ext cx="8526046" cy="4154984"/>
          </a:xfrm>
          <a:prstGeom prst="rect">
            <a:avLst/>
          </a:prstGeom>
        </p:spPr>
        <p:txBody>
          <a:bodyPr wrap="square">
            <a:spAutoFit/>
          </a:bodyPr>
          <a:lstStyle/>
          <a:p>
            <a:pPr marL="285750" indent="-285750">
              <a:buFont typeface="Arial" panose="020B0604020202020204" pitchFamily="34" charset="0"/>
              <a:buChar char="•"/>
            </a:pPr>
            <a:r>
              <a:rPr lang="en-GB" sz="2400" dirty="0">
                <a:latin typeface="Open Sans" panose="020B0606030504020204"/>
              </a:rPr>
              <a:t>In late 18</a:t>
            </a:r>
            <a:r>
              <a:rPr lang="en-GB" sz="2400" baseline="30000" dirty="0">
                <a:latin typeface="Open Sans" panose="020B0606030504020204"/>
              </a:rPr>
              <a:t>th</a:t>
            </a:r>
            <a:r>
              <a:rPr lang="en-GB" sz="2400" dirty="0">
                <a:latin typeface="Open Sans" panose="020B0606030504020204"/>
              </a:rPr>
              <a:t> and early 19</a:t>
            </a:r>
            <a:r>
              <a:rPr lang="en-GB" sz="2400" baseline="30000" dirty="0">
                <a:latin typeface="Open Sans" panose="020B0606030504020204"/>
              </a:rPr>
              <a:t>th</a:t>
            </a:r>
            <a:r>
              <a:rPr lang="en-GB" sz="2400" dirty="0">
                <a:latin typeface="Open Sans" panose="020B0606030504020204"/>
              </a:rPr>
              <a:t> centuries, new ideas about the functions of universities advanced particularly in the German states by Fichte, </a:t>
            </a:r>
            <a:r>
              <a:rPr lang="en-GB" sz="2400" dirty="0" err="1">
                <a:latin typeface="Open Sans" panose="020B0606030504020204"/>
              </a:rPr>
              <a:t>Schliermacher</a:t>
            </a:r>
            <a:r>
              <a:rPr lang="en-GB" sz="2400" dirty="0">
                <a:latin typeface="Open Sans" panose="020B0606030504020204"/>
              </a:rPr>
              <a:t>, Von Humboldt ;</a:t>
            </a:r>
          </a:p>
          <a:p>
            <a:pPr marL="285750" indent="-285750">
              <a:buFont typeface="Arial" panose="020B0604020202020204" pitchFamily="34" charset="0"/>
              <a:buChar char="•"/>
            </a:pPr>
            <a:r>
              <a:rPr lang="en-GB" sz="2400" dirty="0">
                <a:latin typeface="Open Sans" panose="020B0606030504020204"/>
              </a:rPr>
              <a:t>In 1808 Von Humboldt appointed to office in Prussia with responsibility for education and started:</a:t>
            </a:r>
          </a:p>
          <a:p>
            <a:pPr marL="742950" lvl="1" indent="-285750">
              <a:buFont typeface="Arial" panose="020B0604020202020204" pitchFamily="34" charset="0"/>
              <a:buChar char="•"/>
            </a:pPr>
            <a:r>
              <a:rPr lang="en-GB" sz="2400" dirty="0">
                <a:latin typeface="Open Sans" panose="020B0606030504020204"/>
              </a:rPr>
              <a:t>‘...to create an entirely new type of academic institutional order and a new type of academic ...’ (</a:t>
            </a:r>
            <a:r>
              <a:rPr lang="en-GB" sz="2400" dirty="0" err="1">
                <a:latin typeface="Open Sans" panose="020B0606030504020204"/>
              </a:rPr>
              <a:t>Nybom</a:t>
            </a:r>
            <a:r>
              <a:rPr lang="en-GB" sz="2400" dirty="0">
                <a:latin typeface="Open Sans" panose="020B0606030504020204"/>
              </a:rPr>
              <a:t> 2003: 152)</a:t>
            </a:r>
          </a:p>
          <a:p>
            <a:pPr marL="285750" indent="-285750">
              <a:buFont typeface="Arial" panose="020B0604020202020204" pitchFamily="34" charset="0"/>
              <a:buChar char="•"/>
            </a:pPr>
            <a:r>
              <a:rPr lang="en-GB" sz="2400" dirty="0">
                <a:latin typeface="Open Sans" panose="020B0606030504020204"/>
              </a:rPr>
              <a:t>the new order was represented by the University of Berlin which in 1810 became the world’s first explicitly research-led university; </a:t>
            </a:r>
          </a:p>
        </p:txBody>
      </p:sp>
    </p:spTree>
    <p:extLst>
      <p:ext uri="{BB962C8B-B14F-4D97-AF65-F5344CB8AC3E}">
        <p14:creationId xmlns:p14="http://schemas.microsoft.com/office/powerpoint/2010/main" val="3490030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BA4EF-962C-457F-98EE-D9027470B787}"/>
              </a:ext>
            </a:extLst>
          </p:cNvPr>
          <p:cNvSpPr>
            <a:spLocks noGrp="1"/>
          </p:cNvSpPr>
          <p:nvPr>
            <p:ph type="title"/>
          </p:nvPr>
        </p:nvSpPr>
        <p:spPr/>
        <p:txBody>
          <a:bodyPr/>
          <a:lstStyle/>
          <a:p>
            <a:r>
              <a:rPr lang="en-GB" dirty="0"/>
              <a:t>The nature of the PhD (III)</a:t>
            </a:r>
          </a:p>
        </p:txBody>
      </p:sp>
      <p:sp>
        <p:nvSpPr>
          <p:cNvPr id="3" name="Rectangle 2">
            <a:extLst>
              <a:ext uri="{FF2B5EF4-FFF2-40B4-BE49-F238E27FC236}">
                <a16:creationId xmlns:a16="http://schemas.microsoft.com/office/drawing/2014/main" id="{6D730669-15AB-4010-8B65-EEDE39DC8816}"/>
              </a:ext>
            </a:extLst>
          </p:cNvPr>
          <p:cNvSpPr/>
          <p:nvPr/>
        </p:nvSpPr>
        <p:spPr>
          <a:xfrm>
            <a:off x="340551" y="1058450"/>
            <a:ext cx="8685295" cy="4154984"/>
          </a:xfrm>
          <a:prstGeom prst="rect">
            <a:avLst/>
          </a:prstGeom>
        </p:spPr>
        <p:txBody>
          <a:bodyPr wrap="square">
            <a:spAutoFit/>
          </a:bodyPr>
          <a:lstStyle/>
          <a:p>
            <a:pPr marL="285750" indent="-285750">
              <a:buFont typeface="Arial" panose="020B0604020202020204" pitchFamily="34" charset="0"/>
              <a:buChar char="•"/>
            </a:pPr>
            <a:r>
              <a:rPr lang="en-GB" sz="2400" dirty="0">
                <a:latin typeface="Open Sans" panose="020B0606030504020204"/>
              </a:rPr>
              <a:t>The new type of academic was to be both a researcher and a teacher;</a:t>
            </a:r>
          </a:p>
          <a:p>
            <a:pPr marL="285750" indent="-285750">
              <a:buFont typeface="Arial" panose="020B0604020202020204" pitchFamily="34" charset="0"/>
              <a:buChar char="•"/>
            </a:pPr>
            <a:r>
              <a:rPr lang="en-GB" sz="2400" dirty="0">
                <a:latin typeface="Open Sans" panose="020B0606030504020204"/>
              </a:rPr>
              <a:t>To qualify as a researcher, had to complete a new type of doctorate, one to be awarded for making an original contribution to knowledge and understanding in the sciences;</a:t>
            </a:r>
          </a:p>
          <a:p>
            <a:pPr marL="285750" indent="-285750">
              <a:buFont typeface="Arial" panose="020B0604020202020204" pitchFamily="34" charset="0"/>
              <a:buChar char="•"/>
            </a:pPr>
            <a:r>
              <a:rPr lang="en-GB" sz="2400" dirty="0">
                <a:latin typeface="Open Sans" panose="020B0606030504020204"/>
              </a:rPr>
              <a:t>The new doctorate was to be awarded not in the old professional fields but in ‘Die mutter </a:t>
            </a:r>
            <a:r>
              <a:rPr lang="en-GB" sz="2400" dirty="0" err="1">
                <a:latin typeface="Open Sans" panose="020B0606030504020204"/>
              </a:rPr>
              <a:t>allerWissenschaften</a:t>
            </a:r>
            <a:r>
              <a:rPr lang="en-GB" sz="2400" dirty="0">
                <a:latin typeface="Open Sans" panose="020B0606030504020204"/>
              </a:rPr>
              <a:t>’ (the mother of all sciences), namely philosophy;</a:t>
            </a:r>
          </a:p>
          <a:p>
            <a:pPr marL="285750" indent="-285750">
              <a:buFont typeface="Arial" panose="020B0604020202020204" pitchFamily="34" charset="0"/>
              <a:buChar char="•"/>
            </a:pPr>
            <a:r>
              <a:rPr lang="en-GB" sz="2400" dirty="0">
                <a:latin typeface="Open Sans" panose="020B0606030504020204"/>
              </a:rPr>
              <a:t>Subsequently became known as the ‘Humboldtian’ doctorate. </a:t>
            </a:r>
          </a:p>
        </p:txBody>
      </p:sp>
    </p:spTree>
    <p:extLst>
      <p:ext uri="{BB962C8B-B14F-4D97-AF65-F5344CB8AC3E}">
        <p14:creationId xmlns:p14="http://schemas.microsoft.com/office/powerpoint/2010/main" val="1625551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98947-727C-496F-9798-01B970471951}"/>
              </a:ext>
            </a:extLst>
          </p:cNvPr>
          <p:cNvSpPr>
            <a:spLocks noGrp="1"/>
          </p:cNvSpPr>
          <p:nvPr>
            <p:ph type="title"/>
          </p:nvPr>
        </p:nvSpPr>
        <p:spPr/>
        <p:txBody>
          <a:bodyPr/>
          <a:lstStyle/>
          <a:p>
            <a:r>
              <a:rPr lang="en-GB" dirty="0"/>
              <a:t>Common Assumptions</a:t>
            </a:r>
          </a:p>
        </p:txBody>
      </p:sp>
      <p:sp>
        <p:nvSpPr>
          <p:cNvPr id="3" name="Rectangle 2">
            <a:extLst>
              <a:ext uri="{FF2B5EF4-FFF2-40B4-BE49-F238E27FC236}">
                <a16:creationId xmlns:a16="http://schemas.microsoft.com/office/drawing/2014/main" id="{50603341-7899-441C-8178-EFCABE48F408}"/>
              </a:ext>
            </a:extLst>
          </p:cNvPr>
          <p:cNvSpPr/>
          <p:nvPr/>
        </p:nvSpPr>
        <p:spPr>
          <a:xfrm>
            <a:off x="340551" y="1263721"/>
            <a:ext cx="7847951" cy="4031873"/>
          </a:xfrm>
          <a:prstGeom prst="rect">
            <a:avLst/>
          </a:prstGeom>
        </p:spPr>
        <p:txBody>
          <a:bodyPr wrap="square">
            <a:spAutoFit/>
          </a:bodyPr>
          <a:lstStyle/>
          <a:p>
            <a:pPr marL="285750" indent="-285750">
              <a:buFont typeface="Arial" panose="020B0604020202020204" pitchFamily="34" charset="0"/>
              <a:buChar char="•"/>
            </a:pPr>
            <a:r>
              <a:rPr lang="en-GB" sz="3200" dirty="0">
                <a:latin typeface="Open Sans" panose="020B0606030504020204"/>
              </a:rPr>
              <a:t>Students who obtain PhDs want to become professors.</a:t>
            </a:r>
          </a:p>
          <a:p>
            <a:pPr marL="285750" indent="-285750">
              <a:buFont typeface="Arial" panose="020B0604020202020204" pitchFamily="34" charset="0"/>
              <a:buChar char="•"/>
            </a:pPr>
            <a:r>
              <a:rPr lang="en-GB" sz="3200" dirty="0">
                <a:latin typeface="Open Sans" panose="020B0606030504020204"/>
              </a:rPr>
              <a:t>Only the best doctoral students become professors.</a:t>
            </a:r>
          </a:p>
          <a:p>
            <a:pPr marL="285750" indent="-285750">
              <a:buFont typeface="Arial" panose="020B0604020202020204" pitchFamily="34" charset="0"/>
              <a:buChar char="•"/>
            </a:pPr>
            <a:r>
              <a:rPr lang="en-GB" sz="3200" dirty="0">
                <a:latin typeface="Open Sans" panose="020B0606030504020204"/>
              </a:rPr>
              <a:t>The career paths of PhDs are linear (i.e. PhD to assistant &gt; associate &gt; full professor).</a:t>
            </a:r>
          </a:p>
          <a:p>
            <a:pPr algn="r"/>
            <a:r>
              <a:rPr lang="en-GB" sz="3200" dirty="0">
                <a:latin typeface="Open Sans" panose="020B0606030504020204"/>
              </a:rPr>
              <a:t>(</a:t>
            </a:r>
            <a:r>
              <a:rPr lang="en-GB" sz="3200" dirty="0" err="1">
                <a:latin typeface="Open Sans" panose="020B0606030504020204"/>
              </a:rPr>
              <a:t>Nerad</a:t>
            </a:r>
            <a:r>
              <a:rPr lang="en-GB" sz="3200" dirty="0">
                <a:latin typeface="Open Sans" panose="020B0606030504020204"/>
              </a:rPr>
              <a:t> et al, 2009)</a:t>
            </a:r>
          </a:p>
        </p:txBody>
      </p:sp>
    </p:spTree>
    <p:extLst>
      <p:ext uri="{BB962C8B-B14F-4D97-AF65-F5344CB8AC3E}">
        <p14:creationId xmlns:p14="http://schemas.microsoft.com/office/powerpoint/2010/main" val="517295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1CE9F-85C7-4331-A864-62C0E3C9918D}"/>
              </a:ext>
            </a:extLst>
          </p:cNvPr>
          <p:cNvSpPr>
            <a:spLocks noGrp="1"/>
          </p:cNvSpPr>
          <p:nvPr>
            <p:ph type="title"/>
          </p:nvPr>
        </p:nvSpPr>
        <p:spPr/>
        <p:txBody>
          <a:bodyPr/>
          <a:lstStyle/>
          <a:p>
            <a:r>
              <a:rPr lang="en-GB" dirty="0"/>
              <a:t>Doctoral destinations</a:t>
            </a:r>
          </a:p>
        </p:txBody>
      </p:sp>
      <p:pic>
        <p:nvPicPr>
          <p:cNvPr id="3" name="Picture 3">
            <a:extLst>
              <a:ext uri="{FF2B5EF4-FFF2-40B4-BE49-F238E27FC236}">
                <a16:creationId xmlns:a16="http://schemas.microsoft.com/office/drawing/2014/main" id="{72ACD1B1-A63B-4137-A9FD-AAA99DA53E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552" y="1150785"/>
            <a:ext cx="8423399"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78ACD360-AD2A-4A1F-940C-E2A91188A5CF}"/>
              </a:ext>
            </a:extLst>
          </p:cNvPr>
          <p:cNvSpPr/>
          <p:nvPr/>
        </p:nvSpPr>
        <p:spPr>
          <a:xfrm>
            <a:off x="340552" y="5384049"/>
            <a:ext cx="4572000" cy="646331"/>
          </a:xfrm>
          <a:prstGeom prst="rect">
            <a:avLst/>
          </a:prstGeom>
        </p:spPr>
        <p:txBody>
          <a:bodyPr>
            <a:spAutoFit/>
          </a:bodyPr>
          <a:lstStyle/>
          <a:p>
            <a:r>
              <a:rPr lang="en-GB" dirty="0">
                <a:hlinkClick r:id="rId3"/>
              </a:rPr>
              <a:t>https://www.vitae.ac.uk/impact-and-evaluation/what-do-researchers-do</a:t>
            </a:r>
            <a:endParaRPr lang="en-GB" dirty="0"/>
          </a:p>
        </p:txBody>
      </p:sp>
    </p:spTree>
    <p:extLst>
      <p:ext uri="{BB962C8B-B14F-4D97-AF65-F5344CB8AC3E}">
        <p14:creationId xmlns:p14="http://schemas.microsoft.com/office/powerpoint/2010/main" val="3067764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8A92D-9F32-420C-815F-787C568F9560}"/>
              </a:ext>
            </a:extLst>
          </p:cNvPr>
          <p:cNvSpPr>
            <a:spLocks noGrp="1"/>
          </p:cNvSpPr>
          <p:nvPr>
            <p:ph type="title"/>
          </p:nvPr>
        </p:nvSpPr>
        <p:spPr/>
        <p:txBody>
          <a:bodyPr/>
          <a:lstStyle/>
          <a:p>
            <a:r>
              <a:rPr lang="en-GB" dirty="0"/>
              <a:t>Purpose of the student</a:t>
            </a:r>
          </a:p>
        </p:txBody>
      </p:sp>
      <p:sp>
        <p:nvSpPr>
          <p:cNvPr id="3" name="Rectangle 2">
            <a:extLst>
              <a:ext uri="{FF2B5EF4-FFF2-40B4-BE49-F238E27FC236}">
                <a16:creationId xmlns:a16="http://schemas.microsoft.com/office/drawing/2014/main" id="{A6823FAE-648B-4D87-B530-34D6F00DCEE2}"/>
              </a:ext>
            </a:extLst>
          </p:cNvPr>
          <p:cNvSpPr/>
          <p:nvPr/>
        </p:nvSpPr>
        <p:spPr>
          <a:xfrm>
            <a:off x="340551" y="1222624"/>
            <a:ext cx="8464401" cy="4339650"/>
          </a:xfrm>
          <a:prstGeom prst="rect">
            <a:avLst/>
          </a:prstGeom>
        </p:spPr>
        <p:txBody>
          <a:bodyPr wrap="square">
            <a:spAutoFit/>
          </a:bodyPr>
          <a:lstStyle/>
          <a:p>
            <a:pPr marL="457200" lvl="0" indent="-457200">
              <a:buFont typeface="Arial" pitchFamily="34" charset="0"/>
              <a:buChar char="•"/>
            </a:pPr>
            <a:r>
              <a:rPr lang="en-GB" sz="3200" dirty="0">
                <a:latin typeface="Open Sans" panose="020B0606030504020204"/>
              </a:rPr>
              <a:t>Instrumental purposes (e.g. career of the researcher)</a:t>
            </a:r>
          </a:p>
          <a:p>
            <a:pPr marL="457200" lvl="0" indent="-457200">
              <a:buFont typeface="Arial" pitchFamily="34" charset="0"/>
              <a:buChar char="•"/>
            </a:pPr>
            <a:r>
              <a:rPr lang="en-GB" sz="3200" dirty="0">
                <a:latin typeface="Open Sans" panose="020B0606030504020204"/>
              </a:rPr>
              <a:t>Intellectual purposes (e.g. personal interest, satisfaction, contributing to discipline)</a:t>
            </a:r>
          </a:p>
          <a:p>
            <a:pPr marL="457200" lvl="0" indent="-457200">
              <a:buFont typeface="Arial" pitchFamily="34" charset="0"/>
              <a:buChar char="•"/>
            </a:pPr>
            <a:r>
              <a:rPr lang="en-GB" sz="3200" dirty="0">
                <a:latin typeface="Open Sans" panose="020B0606030504020204"/>
              </a:rPr>
              <a:t>Altruistic purposes (e.g. solving problems, enabling change, benefiting others)</a:t>
            </a:r>
          </a:p>
          <a:p>
            <a:pPr algn="r"/>
            <a:r>
              <a:rPr lang="en-GB" dirty="0">
                <a:latin typeface="Open Sans" panose="020B0606030504020204"/>
              </a:rPr>
              <a:t>(Mowbray &amp; Halse, 2010)</a:t>
            </a:r>
          </a:p>
        </p:txBody>
      </p:sp>
    </p:spTree>
    <p:extLst>
      <p:ext uri="{BB962C8B-B14F-4D97-AF65-F5344CB8AC3E}">
        <p14:creationId xmlns:p14="http://schemas.microsoft.com/office/powerpoint/2010/main" val="3825416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F098D-D16E-4D80-B9E8-596448410A2B}"/>
              </a:ext>
            </a:extLst>
          </p:cNvPr>
          <p:cNvSpPr>
            <a:spLocks noGrp="1"/>
          </p:cNvSpPr>
          <p:nvPr>
            <p:ph type="title"/>
          </p:nvPr>
        </p:nvSpPr>
        <p:spPr/>
        <p:txBody>
          <a:bodyPr/>
          <a:lstStyle/>
          <a:p>
            <a:r>
              <a:rPr lang="en-GB" dirty="0"/>
              <a:t>ESRC Training Needs</a:t>
            </a:r>
          </a:p>
        </p:txBody>
      </p:sp>
      <p:sp>
        <p:nvSpPr>
          <p:cNvPr id="3" name="Rectangle 2">
            <a:extLst>
              <a:ext uri="{FF2B5EF4-FFF2-40B4-BE49-F238E27FC236}">
                <a16:creationId xmlns:a16="http://schemas.microsoft.com/office/drawing/2014/main" id="{F1583D4D-B054-4C4D-B192-307038EF778B}"/>
              </a:ext>
            </a:extLst>
          </p:cNvPr>
          <p:cNvSpPr/>
          <p:nvPr/>
        </p:nvSpPr>
        <p:spPr>
          <a:xfrm>
            <a:off x="340552" y="1320229"/>
            <a:ext cx="8448990" cy="2230739"/>
          </a:xfrm>
          <a:prstGeom prst="rect">
            <a:avLst/>
          </a:prstGeom>
        </p:spPr>
        <p:txBody>
          <a:bodyPr wrap="square">
            <a:spAutoFit/>
          </a:bodyPr>
          <a:lstStyle/>
          <a:p>
            <a:r>
              <a:rPr lang="en-GB" dirty="0">
                <a:hlinkClick r:id="rId2"/>
              </a:rPr>
              <a:t>https://esrc.ukri.org/files/skills-and-careers/doctoral-training/postgraduate-training-and-development-guidelines-2015/</a:t>
            </a:r>
            <a:endParaRPr lang="en-GB" dirty="0"/>
          </a:p>
          <a:p>
            <a:pPr marL="285750" indent="-285750">
              <a:lnSpc>
                <a:spcPct val="200000"/>
              </a:lnSpc>
              <a:buFont typeface="Arial" panose="020B0604020202020204" pitchFamily="34" charset="0"/>
              <a:buChar char="•"/>
            </a:pPr>
            <a:r>
              <a:rPr lang="en-GB" dirty="0"/>
              <a:t>Ensuring a well developed foundation for all</a:t>
            </a:r>
          </a:p>
          <a:p>
            <a:pPr marL="285750" indent="-285750">
              <a:lnSpc>
                <a:spcPct val="200000"/>
              </a:lnSpc>
              <a:buFont typeface="Arial" panose="020B0604020202020204" pitchFamily="34" charset="0"/>
              <a:buChar char="•"/>
            </a:pPr>
            <a:r>
              <a:rPr lang="en-GB" dirty="0"/>
              <a:t>1+3 for Masters level training</a:t>
            </a:r>
          </a:p>
          <a:p>
            <a:pPr marL="285750" indent="-285750">
              <a:lnSpc>
                <a:spcPct val="200000"/>
              </a:lnSpc>
              <a:buFont typeface="Arial" panose="020B0604020202020204" pitchFamily="34" charset="0"/>
              <a:buChar char="•"/>
            </a:pPr>
            <a:r>
              <a:rPr lang="en-GB" dirty="0"/>
              <a:t>3.25 or 3.5 for those with identified gaps</a:t>
            </a:r>
          </a:p>
        </p:txBody>
      </p:sp>
    </p:spTree>
    <p:extLst>
      <p:ext uri="{BB962C8B-B14F-4D97-AF65-F5344CB8AC3E}">
        <p14:creationId xmlns:p14="http://schemas.microsoft.com/office/powerpoint/2010/main" val="185788236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187</TotalTime>
  <Words>1925</Words>
  <Application>Microsoft Office PowerPoint</Application>
  <PresentationFormat>On-screen Show (4:3)</PresentationFormat>
  <Paragraphs>182</Paragraphs>
  <Slides>30</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30</vt:i4>
      </vt:variant>
    </vt:vector>
  </HeadingPairs>
  <TitlesOfParts>
    <vt:vector size="37" baseType="lpstr">
      <vt:lpstr>Arial</vt:lpstr>
      <vt:lpstr>Calibri</vt:lpstr>
      <vt:lpstr>Open Sans</vt:lpstr>
      <vt:lpstr>Open Sans Semibold</vt:lpstr>
      <vt:lpstr>Office Theme</vt:lpstr>
      <vt:lpstr>1_Office Theme</vt:lpstr>
      <vt:lpstr>2_Office Theme</vt:lpstr>
      <vt:lpstr>The SeNSS PhD Student Journey Professor Fragkiskos Filippaios SeNSS Deputy Director – Professor of International Business, UEA October 2022</vt:lpstr>
      <vt:lpstr>Outline</vt:lpstr>
      <vt:lpstr>The nature of the PhD (I)</vt:lpstr>
      <vt:lpstr>The nature of the PhD (II)</vt:lpstr>
      <vt:lpstr>The nature of the PhD (III)</vt:lpstr>
      <vt:lpstr>Common Assumptions</vt:lpstr>
      <vt:lpstr>Doctoral destinations</vt:lpstr>
      <vt:lpstr>Purpose of the student</vt:lpstr>
      <vt:lpstr>ESRC Training Needs</vt:lpstr>
      <vt:lpstr>Researcher Development Framework</vt:lpstr>
      <vt:lpstr>PowerPoint Presentation</vt:lpstr>
      <vt:lpstr>PowerPoint Presentation</vt:lpstr>
      <vt:lpstr>PhD Journey</vt:lpstr>
      <vt:lpstr>PowerPoint Presentation</vt:lpstr>
      <vt:lpstr>Training Needs Analysis</vt:lpstr>
      <vt:lpstr>Types of training</vt:lpstr>
      <vt:lpstr>Training (SeNSS Offered)</vt:lpstr>
      <vt:lpstr>Placements</vt:lpstr>
      <vt:lpstr>How do I identify a placement opportunity? </vt:lpstr>
      <vt:lpstr>What does placement funding cover and am I eligible?</vt:lpstr>
      <vt:lpstr>Overseas Institutional Visits (including Virtual)</vt:lpstr>
      <vt:lpstr>What does OIV funding include and am I eligible?</vt:lpstr>
      <vt:lpstr>Application process</vt:lpstr>
      <vt:lpstr>References</vt:lpstr>
      <vt:lpstr>OIV</vt:lpstr>
      <vt:lpstr>How my OIV fit in to my PhD experience </vt:lpstr>
      <vt:lpstr>Process of identifying OIV</vt:lpstr>
      <vt:lpstr>Significant challenges </vt:lpstr>
      <vt:lpstr>Critical lesson/skill developed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Szesnat, Felicity J</cp:lastModifiedBy>
  <cp:revision>18</cp:revision>
  <dcterms:created xsi:type="dcterms:W3CDTF">2020-05-22T13:50:40Z</dcterms:created>
  <dcterms:modified xsi:type="dcterms:W3CDTF">2022-10-21T08:50:34Z</dcterms:modified>
</cp:coreProperties>
</file>